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56" r:id="rId3"/>
    <p:sldId id="257" r:id="rId4"/>
    <p:sldId id="272" r:id="rId5"/>
    <p:sldId id="273" r:id="rId6"/>
    <p:sldId id="274" r:id="rId7"/>
    <p:sldId id="275" r:id="rId8"/>
    <p:sldId id="276" r:id="rId9"/>
    <p:sldId id="263" r:id="rId10"/>
    <p:sldId id="280" r:id="rId11"/>
    <p:sldId id="266" r:id="rId12"/>
    <p:sldId id="279" r:id="rId13"/>
    <p:sldId id="277" r:id="rId14"/>
    <p:sldId id="270" r:id="rId15"/>
    <p:sldId id="271" r:id="rId16"/>
    <p:sldId id="267" r:id="rId17"/>
    <p:sldId id="268" r:id="rId18"/>
    <p:sldId id="264" r:id="rId19"/>
    <p:sldId id="258" r:id="rId20"/>
    <p:sldId id="259" r:id="rId21"/>
    <p:sldId id="260" r:id="rId22"/>
    <p:sldId id="261" r:id="rId23"/>
    <p:sldId id="262" r:id="rId24"/>
    <p:sldId id="26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26FF4B3C-7F97-4837-B92F-0AE5E335DC5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6DADCB9-4CB8-4EF7-973E-8BAA73DB2DD9}">
      <dgm:prSet/>
      <dgm:spPr/>
      <dgm:t>
        <a:bodyPr/>
        <a:lstStyle/>
        <a:p>
          <a:r>
            <a:rPr lang="en-US" b="0" i="0"/>
            <a:t>Online surveys: One of the most popular types is an online survey. ...</a:t>
          </a:r>
          <a:endParaRPr lang="en-US"/>
        </a:p>
      </dgm:t>
    </dgm:pt>
    <dgm:pt modelId="{FB0B7744-EFB2-41EF-989C-78E257A37090}" type="parTrans" cxnId="{75953034-C4AD-43CC-8508-3924D4305ED4}">
      <dgm:prSet/>
      <dgm:spPr/>
      <dgm:t>
        <a:bodyPr/>
        <a:lstStyle/>
        <a:p>
          <a:endParaRPr lang="en-US"/>
        </a:p>
      </dgm:t>
    </dgm:pt>
    <dgm:pt modelId="{76784F49-FF91-499B-B9C0-7622C63DA627}" type="sibTrans" cxnId="{75953034-C4AD-43CC-8508-3924D4305ED4}">
      <dgm:prSet/>
      <dgm:spPr/>
      <dgm:t>
        <a:bodyPr/>
        <a:lstStyle/>
        <a:p>
          <a:endParaRPr lang="en-US"/>
        </a:p>
      </dgm:t>
    </dgm:pt>
    <dgm:pt modelId="{AB7BA326-7513-4028-840F-3D617705ACAC}">
      <dgm:prSet/>
      <dgm:spPr/>
      <dgm:t>
        <a:bodyPr/>
        <a:lstStyle/>
        <a:p>
          <a:r>
            <a:rPr lang="en-US" b="0" i="0"/>
            <a:t>Paper surveys: </a:t>
          </a:r>
          <a:r>
            <a:rPr lang="en-US"/>
            <a:t>As the name suggests, this survey uses the traditional paper and pencil approach</a:t>
          </a:r>
          <a:r>
            <a:rPr lang="en-US" b="0" i="0"/>
            <a:t>. ...</a:t>
          </a:r>
          <a:endParaRPr lang="en-US"/>
        </a:p>
      </dgm:t>
    </dgm:pt>
    <dgm:pt modelId="{76E4FECE-EA23-4CC7-9ED9-CBC1DFEB2AC3}" type="parTrans" cxnId="{AEE67B17-B83A-49E4-8AC9-7507D9F7ED59}">
      <dgm:prSet/>
      <dgm:spPr/>
      <dgm:t>
        <a:bodyPr/>
        <a:lstStyle/>
        <a:p>
          <a:endParaRPr lang="en-US"/>
        </a:p>
      </dgm:t>
    </dgm:pt>
    <dgm:pt modelId="{B21E3FF8-326D-47F9-AF6E-8AEBB82A70D8}" type="sibTrans" cxnId="{AEE67B17-B83A-49E4-8AC9-7507D9F7ED59}">
      <dgm:prSet/>
      <dgm:spPr/>
      <dgm:t>
        <a:bodyPr/>
        <a:lstStyle/>
        <a:p>
          <a:endParaRPr lang="en-US"/>
        </a:p>
      </dgm:t>
    </dgm:pt>
    <dgm:pt modelId="{9E15C47F-D207-438C-BACC-130C5BB715E6}">
      <dgm:prSet/>
      <dgm:spPr/>
      <dgm:t>
        <a:bodyPr/>
        <a:lstStyle/>
        <a:p>
          <a:r>
            <a:rPr lang="en-US" b="0" i="0"/>
            <a:t>Telephonic Surveys: </a:t>
          </a:r>
          <a:r>
            <a:rPr lang="en-US"/>
            <a:t>Researchers conduct these over telephones. ...</a:t>
          </a:r>
        </a:p>
      </dgm:t>
    </dgm:pt>
    <dgm:pt modelId="{E56739FA-0DB2-45C1-B86C-801EA0B1CF0B}" type="parTrans" cxnId="{01282533-880E-411B-BE55-5961003EF0F7}">
      <dgm:prSet/>
      <dgm:spPr/>
      <dgm:t>
        <a:bodyPr/>
        <a:lstStyle/>
        <a:p>
          <a:endParaRPr lang="en-US"/>
        </a:p>
      </dgm:t>
    </dgm:pt>
    <dgm:pt modelId="{A49D1340-B26F-4DE2-9438-5E8B5F715E5D}" type="sibTrans" cxnId="{01282533-880E-411B-BE55-5961003EF0F7}">
      <dgm:prSet/>
      <dgm:spPr/>
      <dgm:t>
        <a:bodyPr/>
        <a:lstStyle/>
        <a:p>
          <a:endParaRPr lang="en-US"/>
        </a:p>
      </dgm:t>
    </dgm:pt>
    <dgm:pt modelId="{6845E245-34B4-4ED2-BCF4-5F53C3C9D012}">
      <dgm:prSet/>
      <dgm:spPr/>
      <dgm:t>
        <a:bodyPr/>
        <a:lstStyle/>
        <a:p>
          <a:r>
            <a:rPr lang="en-US" b="0" i="0"/>
            <a:t>One-to-One interviews: ...</a:t>
          </a:r>
          <a:endParaRPr lang="en-US"/>
        </a:p>
      </dgm:t>
    </dgm:pt>
    <dgm:pt modelId="{0A400393-1B8D-4FAE-80AF-895D3BE30DCB}" type="parTrans" cxnId="{2E9214D8-EC5A-4526-A63A-2989049CDB3A}">
      <dgm:prSet/>
      <dgm:spPr/>
      <dgm:t>
        <a:bodyPr/>
        <a:lstStyle/>
        <a:p>
          <a:endParaRPr lang="en-US"/>
        </a:p>
      </dgm:t>
    </dgm:pt>
    <dgm:pt modelId="{50AF031D-E819-4F4E-984B-A032E96F5FAD}" type="sibTrans" cxnId="{2E9214D8-EC5A-4526-A63A-2989049CDB3A}">
      <dgm:prSet/>
      <dgm:spPr/>
      <dgm:t>
        <a:bodyPr/>
        <a:lstStyle/>
        <a:p>
          <a:endParaRPr lang="en-US"/>
        </a:p>
      </dgm:t>
    </dgm:pt>
    <dgm:pt modelId="{2ACFDBC0-440C-4B8F-82FC-6E1FC87CCC52}">
      <dgm:prSet/>
      <dgm:spPr/>
      <dgm:t>
        <a:bodyPr/>
        <a:lstStyle/>
        <a:p>
          <a:r>
            <a:rPr lang="en-US" b="0" i="0"/>
            <a:t>Cross-sectional studies</a:t>
          </a:r>
          <a:endParaRPr lang="en-US"/>
        </a:p>
      </dgm:t>
    </dgm:pt>
    <dgm:pt modelId="{469EEF9F-DA4B-486E-99F9-EFE70D2DF674}" type="parTrans" cxnId="{6A5F0D17-A5C3-43BC-B15C-C2BF726CDA86}">
      <dgm:prSet/>
      <dgm:spPr/>
      <dgm:t>
        <a:bodyPr/>
        <a:lstStyle/>
        <a:p>
          <a:endParaRPr lang="en-US"/>
        </a:p>
      </dgm:t>
    </dgm:pt>
    <dgm:pt modelId="{12835C82-0962-4D65-B182-7413BB1F259D}" type="sibTrans" cxnId="{6A5F0D17-A5C3-43BC-B15C-C2BF726CDA86}">
      <dgm:prSet/>
      <dgm:spPr/>
      <dgm:t>
        <a:bodyPr/>
        <a:lstStyle/>
        <a:p>
          <a:endParaRPr lang="en-US"/>
        </a:p>
      </dgm:t>
    </dgm:pt>
    <dgm:pt modelId="{2737063A-1CF6-4735-80A8-902F1FC6DF73}" type="pres">
      <dgm:prSet presAssocID="{26FF4B3C-7F97-4837-B92F-0AE5E335DC50}" presName="root" presStyleCnt="0">
        <dgm:presLayoutVars>
          <dgm:dir/>
          <dgm:resizeHandles val="exact"/>
        </dgm:presLayoutVars>
      </dgm:prSet>
      <dgm:spPr/>
    </dgm:pt>
    <dgm:pt modelId="{068E651E-358F-45E4-9D8D-3BA296F9F8F6}" type="pres">
      <dgm:prSet presAssocID="{E6DADCB9-4CB8-4EF7-973E-8BAA73DB2DD9}" presName="compNode" presStyleCnt="0"/>
      <dgm:spPr/>
    </dgm:pt>
    <dgm:pt modelId="{A78849E2-591D-48C7-ACBF-E951B5C47D4A}" type="pres">
      <dgm:prSet presAssocID="{E6DADCB9-4CB8-4EF7-973E-8BAA73DB2DD9}" presName="bgRect" presStyleLbl="bgShp" presStyleIdx="0" presStyleCnt="5"/>
      <dgm:spPr/>
    </dgm:pt>
    <dgm:pt modelId="{6080547A-F3F4-4140-91D0-40F09586ACE8}" type="pres">
      <dgm:prSet presAssocID="{E6DADCB9-4CB8-4EF7-973E-8BAA73DB2DD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e chart"/>
        </a:ext>
      </dgm:extLst>
    </dgm:pt>
    <dgm:pt modelId="{630DFF04-4F6D-4446-87BA-7B7BC6A48910}" type="pres">
      <dgm:prSet presAssocID="{E6DADCB9-4CB8-4EF7-973E-8BAA73DB2DD9}" presName="spaceRect" presStyleCnt="0"/>
      <dgm:spPr/>
    </dgm:pt>
    <dgm:pt modelId="{434F4696-13A8-41E0-895A-FDAD039A066E}" type="pres">
      <dgm:prSet presAssocID="{E6DADCB9-4CB8-4EF7-973E-8BAA73DB2DD9}" presName="parTx" presStyleLbl="revTx" presStyleIdx="0" presStyleCnt="5">
        <dgm:presLayoutVars>
          <dgm:chMax val="0"/>
          <dgm:chPref val="0"/>
        </dgm:presLayoutVars>
      </dgm:prSet>
      <dgm:spPr/>
    </dgm:pt>
    <dgm:pt modelId="{D05685D4-7CE6-4797-BBEC-2120EE4E01D6}" type="pres">
      <dgm:prSet presAssocID="{76784F49-FF91-499B-B9C0-7622C63DA627}" presName="sibTrans" presStyleCnt="0"/>
      <dgm:spPr/>
    </dgm:pt>
    <dgm:pt modelId="{2BA182E0-C51C-4262-8408-93B2FC1D0289}" type="pres">
      <dgm:prSet presAssocID="{AB7BA326-7513-4028-840F-3D617705ACAC}" presName="compNode" presStyleCnt="0"/>
      <dgm:spPr/>
    </dgm:pt>
    <dgm:pt modelId="{772EF8BF-5D15-4E3C-9919-C8C11267FA2A}" type="pres">
      <dgm:prSet presAssocID="{AB7BA326-7513-4028-840F-3D617705ACAC}" presName="bgRect" presStyleLbl="bgShp" presStyleIdx="1" presStyleCnt="5"/>
      <dgm:spPr/>
    </dgm:pt>
    <dgm:pt modelId="{8BB90FE7-C78F-49CF-9EB1-537CA13939BF}" type="pres">
      <dgm:prSet presAssocID="{AB7BA326-7513-4028-840F-3D617705ACA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FA17DAB0-66E3-41B3-8E21-CC2676193C11}" type="pres">
      <dgm:prSet presAssocID="{AB7BA326-7513-4028-840F-3D617705ACAC}" presName="spaceRect" presStyleCnt="0"/>
      <dgm:spPr/>
    </dgm:pt>
    <dgm:pt modelId="{E3F6F1E0-220E-408E-A49C-5CF17E3876C4}" type="pres">
      <dgm:prSet presAssocID="{AB7BA326-7513-4028-840F-3D617705ACAC}" presName="parTx" presStyleLbl="revTx" presStyleIdx="1" presStyleCnt="5">
        <dgm:presLayoutVars>
          <dgm:chMax val="0"/>
          <dgm:chPref val="0"/>
        </dgm:presLayoutVars>
      </dgm:prSet>
      <dgm:spPr/>
    </dgm:pt>
    <dgm:pt modelId="{F2991551-CCC3-4C8E-B0FE-D76347895978}" type="pres">
      <dgm:prSet presAssocID="{B21E3FF8-326D-47F9-AF6E-8AEBB82A70D8}" presName="sibTrans" presStyleCnt="0"/>
      <dgm:spPr/>
    </dgm:pt>
    <dgm:pt modelId="{0CEB2453-95B6-4CB2-AEF8-C8D56847B30C}" type="pres">
      <dgm:prSet presAssocID="{9E15C47F-D207-438C-BACC-130C5BB715E6}" presName="compNode" presStyleCnt="0"/>
      <dgm:spPr/>
    </dgm:pt>
    <dgm:pt modelId="{9F14CB75-2BBB-4A40-A053-8E2AF8E14582}" type="pres">
      <dgm:prSet presAssocID="{9E15C47F-D207-438C-BACC-130C5BB715E6}" presName="bgRect" presStyleLbl="bgShp" presStyleIdx="2" presStyleCnt="5"/>
      <dgm:spPr/>
    </dgm:pt>
    <dgm:pt modelId="{2A390685-C9FF-4EEA-9B6B-C3F47ECB2673}" type="pres">
      <dgm:prSet presAssocID="{9E15C47F-D207-438C-BACC-130C5BB715E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eaker Phone"/>
        </a:ext>
      </dgm:extLst>
    </dgm:pt>
    <dgm:pt modelId="{9C892F68-32FF-458B-AE16-B3E0C5BA3B71}" type="pres">
      <dgm:prSet presAssocID="{9E15C47F-D207-438C-BACC-130C5BB715E6}" presName="spaceRect" presStyleCnt="0"/>
      <dgm:spPr/>
    </dgm:pt>
    <dgm:pt modelId="{44DCD918-D841-45D7-AA52-38633139F2C6}" type="pres">
      <dgm:prSet presAssocID="{9E15C47F-D207-438C-BACC-130C5BB715E6}" presName="parTx" presStyleLbl="revTx" presStyleIdx="2" presStyleCnt="5">
        <dgm:presLayoutVars>
          <dgm:chMax val="0"/>
          <dgm:chPref val="0"/>
        </dgm:presLayoutVars>
      </dgm:prSet>
      <dgm:spPr/>
    </dgm:pt>
    <dgm:pt modelId="{9F030085-B219-498C-A933-C76E8DA563FF}" type="pres">
      <dgm:prSet presAssocID="{A49D1340-B26F-4DE2-9438-5E8B5F715E5D}" presName="sibTrans" presStyleCnt="0"/>
      <dgm:spPr/>
    </dgm:pt>
    <dgm:pt modelId="{642FB776-7031-48B3-8DE7-4A6BE4302F29}" type="pres">
      <dgm:prSet presAssocID="{6845E245-34B4-4ED2-BCF4-5F53C3C9D012}" presName="compNode" presStyleCnt="0"/>
      <dgm:spPr/>
    </dgm:pt>
    <dgm:pt modelId="{801A7F7A-67D7-44F7-96FE-88D82AE0E121}" type="pres">
      <dgm:prSet presAssocID="{6845E245-34B4-4ED2-BCF4-5F53C3C9D012}" presName="bgRect" presStyleLbl="bgShp" presStyleIdx="3" presStyleCnt="5"/>
      <dgm:spPr/>
    </dgm:pt>
    <dgm:pt modelId="{D2292B54-3138-463A-A1C9-C22B99805C2B}" type="pres">
      <dgm:prSet presAssocID="{6845E245-34B4-4ED2-BCF4-5F53C3C9D01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odcast"/>
        </a:ext>
      </dgm:extLst>
    </dgm:pt>
    <dgm:pt modelId="{729A94CE-0535-4607-83D2-83D19E1F2D25}" type="pres">
      <dgm:prSet presAssocID="{6845E245-34B4-4ED2-BCF4-5F53C3C9D012}" presName="spaceRect" presStyleCnt="0"/>
      <dgm:spPr/>
    </dgm:pt>
    <dgm:pt modelId="{0D981391-F564-4A7E-97C5-2FA26FE90F84}" type="pres">
      <dgm:prSet presAssocID="{6845E245-34B4-4ED2-BCF4-5F53C3C9D012}" presName="parTx" presStyleLbl="revTx" presStyleIdx="3" presStyleCnt="5">
        <dgm:presLayoutVars>
          <dgm:chMax val="0"/>
          <dgm:chPref val="0"/>
        </dgm:presLayoutVars>
      </dgm:prSet>
      <dgm:spPr/>
    </dgm:pt>
    <dgm:pt modelId="{7A899868-BFEE-4FF2-81BB-A48D447611E3}" type="pres">
      <dgm:prSet presAssocID="{50AF031D-E819-4F4E-984B-A032E96F5FAD}" presName="sibTrans" presStyleCnt="0"/>
      <dgm:spPr/>
    </dgm:pt>
    <dgm:pt modelId="{D3C654E2-919C-4C62-B355-57B9292D8EE6}" type="pres">
      <dgm:prSet presAssocID="{2ACFDBC0-440C-4B8F-82FC-6E1FC87CCC52}" presName="compNode" presStyleCnt="0"/>
      <dgm:spPr/>
    </dgm:pt>
    <dgm:pt modelId="{58D42345-0617-4857-85DF-A08F0DE4697B}" type="pres">
      <dgm:prSet presAssocID="{2ACFDBC0-440C-4B8F-82FC-6E1FC87CCC52}" presName="bgRect" presStyleLbl="bgShp" presStyleIdx="4" presStyleCnt="5"/>
      <dgm:spPr/>
    </dgm:pt>
    <dgm:pt modelId="{6EBC6E4B-79AE-49EA-8E11-E0DE285C8621}" type="pres">
      <dgm:prSet presAssocID="{2ACFDBC0-440C-4B8F-82FC-6E1FC87CCC5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Venn Diagram"/>
        </a:ext>
      </dgm:extLst>
    </dgm:pt>
    <dgm:pt modelId="{7417B021-E95C-4298-8020-BE55914F4701}" type="pres">
      <dgm:prSet presAssocID="{2ACFDBC0-440C-4B8F-82FC-6E1FC87CCC52}" presName="spaceRect" presStyleCnt="0"/>
      <dgm:spPr/>
    </dgm:pt>
    <dgm:pt modelId="{20617471-E13F-45BD-A0DE-B747769542C8}" type="pres">
      <dgm:prSet presAssocID="{2ACFDBC0-440C-4B8F-82FC-6E1FC87CCC52}" presName="parTx" presStyleLbl="revTx" presStyleIdx="4" presStyleCnt="5">
        <dgm:presLayoutVars>
          <dgm:chMax val="0"/>
          <dgm:chPref val="0"/>
        </dgm:presLayoutVars>
      </dgm:prSet>
      <dgm:spPr/>
    </dgm:pt>
  </dgm:ptLst>
  <dgm:cxnLst>
    <dgm:cxn modelId="{6A5F0D17-A5C3-43BC-B15C-C2BF726CDA86}" srcId="{26FF4B3C-7F97-4837-B92F-0AE5E335DC50}" destId="{2ACFDBC0-440C-4B8F-82FC-6E1FC87CCC52}" srcOrd="4" destOrd="0" parTransId="{469EEF9F-DA4B-486E-99F9-EFE70D2DF674}" sibTransId="{12835C82-0962-4D65-B182-7413BB1F259D}"/>
    <dgm:cxn modelId="{AEE67B17-B83A-49E4-8AC9-7507D9F7ED59}" srcId="{26FF4B3C-7F97-4837-B92F-0AE5E335DC50}" destId="{AB7BA326-7513-4028-840F-3D617705ACAC}" srcOrd="1" destOrd="0" parTransId="{76E4FECE-EA23-4CC7-9ED9-CBC1DFEB2AC3}" sibTransId="{B21E3FF8-326D-47F9-AF6E-8AEBB82A70D8}"/>
    <dgm:cxn modelId="{01282533-880E-411B-BE55-5961003EF0F7}" srcId="{26FF4B3C-7F97-4837-B92F-0AE5E335DC50}" destId="{9E15C47F-D207-438C-BACC-130C5BB715E6}" srcOrd="2" destOrd="0" parTransId="{E56739FA-0DB2-45C1-B86C-801EA0B1CF0B}" sibTransId="{A49D1340-B26F-4DE2-9438-5E8B5F715E5D}"/>
    <dgm:cxn modelId="{75953034-C4AD-43CC-8508-3924D4305ED4}" srcId="{26FF4B3C-7F97-4837-B92F-0AE5E335DC50}" destId="{E6DADCB9-4CB8-4EF7-973E-8BAA73DB2DD9}" srcOrd="0" destOrd="0" parTransId="{FB0B7744-EFB2-41EF-989C-78E257A37090}" sibTransId="{76784F49-FF91-499B-B9C0-7622C63DA627}"/>
    <dgm:cxn modelId="{6CF79F48-8A28-46E8-812C-F531185B87DB}" type="presOf" srcId="{9E15C47F-D207-438C-BACC-130C5BB715E6}" destId="{44DCD918-D841-45D7-AA52-38633139F2C6}" srcOrd="0" destOrd="0" presId="urn:microsoft.com/office/officeart/2018/2/layout/IconVerticalSolidList"/>
    <dgm:cxn modelId="{E220EF82-238A-47D1-9E7E-E99DBB18CBE0}" type="presOf" srcId="{E6DADCB9-4CB8-4EF7-973E-8BAA73DB2DD9}" destId="{434F4696-13A8-41E0-895A-FDAD039A066E}" srcOrd="0" destOrd="0" presId="urn:microsoft.com/office/officeart/2018/2/layout/IconVerticalSolidList"/>
    <dgm:cxn modelId="{10A0E995-C77B-4095-9221-0D2F0AFBADB7}" type="presOf" srcId="{26FF4B3C-7F97-4837-B92F-0AE5E335DC50}" destId="{2737063A-1CF6-4735-80A8-902F1FC6DF73}" srcOrd="0" destOrd="0" presId="urn:microsoft.com/office/officeart/2018/2/layout/IconVerticalSolidList"/>
    <dgm:cxn modelId="{FE0FD7C6-5CBF-4CCC-AEC8-EDFC14C6CCE7}" type="presOf" srcId="{2ACFDBC0-440C-4B8F-82FC-6E1FC87CCC52}" destId="{20617471-E13F-45BD-A0DE-B747769542C8}" srcOrd="0" destOrd="0" presId="urn:microsoft.com/office/officeart/2018/2/layout/IconVerticalSolidList"/>
    <dgm:cxn modelId="{2E9214D8-EC5A-4526-A63A-2989049CDB3A}" srcId="{26FF4B3C-7F97-4837-B92F-0AE5E335DC50}" destId="{6845E245-34B4-4ED2-BCF4-5F53C3C9D012}" srcOrd="3" destOrd="0" parTransId="{0A400393-1B8D-4FAE-80AF-895D3BE30DCB}" sibTransId="{50AF031D-E819-4F4E-984B-A032E96F5FAD}"/>
    <dgm:cxn modelId="{8AB1DDDB-CBE4-4AF6-8D43-663524C4CD8E}" type="presOf" srcId="{6845E245-34B4-4ED2-BCF4-5F53C3C9D012}" destId="{0D981391-F564-4A7E-97C5-2FA26FE90F84}" srcOrd="0" destOrd="0" presId="urn:microsoft.com/office/officeart/2018/2/layout/IconVerticalSolidList"/>
    <dgm:cxn modelId="{5566C7E4-A1DC-4899-9031-D49BE7C0E5A2}" type="presOf" srcId="{AB7BA326-7513-4028-840F-3D617705ACAC}" destId="{E3F6F1E0-220E-408E-A49C-5CF17E3876C4}" srcOrd="0" destOrd="0" presId="urn:microsoft.com/office/officeart/2018/2/layout/IconVerticalSolidList"/>
    <dgm:cxn modelId="{6EF47180-296C-4E2A-8CD6-41FD47A9BFD9}" type="presParOf" srcId="{2737063A-1CF6-4735-80A8-902F1FC6DF73}" destId="{068E651E-358F-45E4-9D8D-3BA296F9F8F6}" srcOrd="0" destOrd="0" presId="urn:microsoft.com/office/officeart/2018/2/layout/IconVerticalSolidList"/>
    <dgm:cxn modelId="{5C3C61F4-EB27-4C95-A6BC-09E369204B1F}" type="presParOf" srcId="{068E651E-358F-45E4-9D8D-3BA296F9F8F6}" destId="{A78849E2-591D-48C7-ACBF-E951B5C47D4A}" srcOrd="0" destOrd="0" presId="urn:microsoft.com/office/officeart/2018/2/layout/IconVerticalSolidList"/>
    <dgm:cxn modelId="{F8162DAE-1671-4E52-B66E-4801FE8E7356}" type="presParOf" srcId="{068E651E-358F-45E4-9D8D-3BA296F9F8F6}" destId="{6080547A-F3F4-4140-91D0-40F09586ACE8}" srcOrd="1" destOrd="0" presId="urn:microsoft.com/office/officeart/2018/2/layout/IconVerticalSolidList"/>
    <dgm:cxn modelId="{09AD2B35-9AA2-4894-B260-C27E990CB204}" type="presParOf" srcId="{068E651E-358F-45E4-9D8D-3BA296F9F8F6}" destId="{630DFF04-4F6D-4446-87BA-7B7BC6A48910}" srcOrd="2" destOrd="0" presId="urn:microsoft.com/office/officeart/2018/2/layout/IconVerticalSolidList"/>
    <dgm:cxn modelId="{4DD1AD4A-7E9A-415E-A64E-646826E869C2}" type="presParOf" srcId="{068E651E-358F-45E4-9D8D-3BA296F9F8F6}" destId="{434F4696-13A8-41E0-895A-FDAD039A066E}" srcOrd="3" destOrd="0" presId="urn:microsoft.com/office/officeart/2018/2/layout/IconVerticalSolidList"/>
    <dgm:cxn modelId="{D4658227-E23F-46F6-8938-7F3156949A02}" type="presParOf" srcId="{2737063A-1CF6-4735-80A8-902F1FC6DF73}" destId="{D05685D4-7CE6-4797-BBEC-2120EE4E01D6}" srcOrd="1" destOrd="0" presId="urn:microsoft.com/office/officeart/2018/2/layout/IconVerticalSolidList"/>
    <dgm:cxn modelId="{17F9CB2D-EF50-4145-9D8E-5F212E6A8B5D}" type="presParOf" srcId="{2737063A-1CF6-4735-80A8-902F1FC6DF73}" destId="{2BA182E0-C51C-4262-8408-93B2FC1D0289}" srcOrd="2" destOrd="0" presId="urn:microsoft.com/office/officeart/2018/2/layout/IconVerticalSolidList"/>
    <dgm:cxn modelId="{D044162D-EBF6-40DA-91A9-4CDD03777EFD}" type="presParOf" srcId="{2BA182E0-C51C-4262-8408-93B2FC1D0289}" destId="{772EF8BF-5D15-4E3C-9919-C8C11267FA2A}" srcOrd="0" destOrd="0" presId="urn:microsoft.com/office/officeart/2018/2/layout/IconVerticalSolidList"/>
    <dgm:cxn modelId="{59DA2D33-A3A1-4988-9D9B-EAC18F85D774}" type="presParOf" srcId="{2BA182E0-C51C-4262-8408-93B2FC1D0289}" destId="{8BB90FE7-C78F-49CF-9EB1-537CA13939BF}" srcOrd="1" destOrd="0" presId="urn:microsoft.com/office/officeart/2018/2/layout/IconVerticalSolidList"/>
    <dgm:cxn modelId="{D4569738-7F4F-4C04-9A1B-4D9B6EA952F4}" type="presParOf" srcId="{2BA182E0-C51C-4262-8408-93B2FC1D0289}" destId="{FA17DAB0-66E3-41B3-8E21-CC2676193C11}" srcOrd="2" destOrd="0" presId="urn:microsoft.com/office/officeart/2018/2/layout/IconVerticalSolidList"/>
    <dgm:cxn modelId="{77993B12-D556-4B5A-9087-D9D109CE018A}" type="presParOf" srcId="{2BA182E0-C51C-4262-8408-93B2FC1D0289}" destId="{E3F6F1E0-220E-408E-A49C-5CF17E3876C4}" srcOrd="3" destOrd="0" presId="urn:microsoft.com/office/officeart/2018/2/layout/IconVerticalSolidList"/>
    <dgm:cxn modelId="{58AEF859-8225-43EC-873A-1D3C1F7ABF25}" type="presParOf" srcId="{2737063A-1CF6-4735-80A8-902F1FC6DF73}" destId="{F2991551-CCC3-4C8E-B0FE-D76347895978}" srcOrd="3" destOrd="0" presId="urn:microsoft.com/office/officeart/2018/2/layout/IconVerticalSolidList"/>
    <dgm:cxn modelId="{448D161F-873A-429D-A81E-E3A5A2E3CDB8}" type="presParOf" srcId="{2737063A-1CF6-4735-80A8-902F1FC6DF73}" destId="{0CEB2453-95B6-4CB2-AEF8-C8D56847B30C}" srcOrd="4" destOrd="0" presId="urn:microsoft.com/office/officeart/2018/2/layout/IconVerticalSolidList"/>
    <dgm:cxn modelId="{EBECF718-85CB-4AB1-9460-F777A288358D}" type="presParOf" srcId="{0CEB2453-95B6-4CB2-AEF8-C8D56847B30C}" destId="{9F14CB75-2BBB-4A40-A053-8E2AF8E14582}" srcOrd="0" destOrd="0" presId="urn:microsoft.com/office/officeart/2018/2/layout/IconVerticalSolidList"/>
    <dgm:cxn modelId="{3527366B-1121-445C-A563-3A3BD22877D1}" type="presParOf" srcId="{0CEB2453-95B6-4CB2-AEF8-C8D56847B30C}" destId="{2A390685-C9FF-4EEA-9B6B-C3F47ECB2673}" srcOrd="1" destOrd="0" presId="urn:microsoft.com/office/officeart/2018/2/layout/IconVerticalSolidList"/>
    <dgm:cxn modelId="{0FE4B1B8-ED10-4FDF-AB17-031143848004}" type="presParOf" srcId="{0CEB2453-95B6-4CB2-AEF8-C8D56847B30C}" destId="{9C892F68-32FF-458B-AE16-B3E0C5BA3B71}" srcOrd="2" destOrd="0" presId="urn:microsoft.com/office/officeart/2018/2/layout/IconVerticalSolidList"/>
    <dgm:cxn modelId="{32AE73E3-B225-47B3-8842-1227A6E43E07}" type="presParOf" srcId="{0CEB2453-95B6-4CB2-AEF8-C8D56847B30C}" destId="{44DCD918-D841-45D7-AA52-38633139F2C6}" srcOrd="3" destOrd="0" presId="urn:microsoft.com/office/officeart/2018/2/layout/IconVerticalSolidList"/>
    <dgm:cxn modelId="{E3F3D119-20AE-44CF-9DA4-E056FDE25944}" type="presParOf" srcId="{2737063A-1CF6-4735-80A8-902F1FC6DF73}" destId="{9F030085-B219-498C-A933-C76E8DA563FF}" srcOrd="5" destOrd="0" presId="urn:microsoft.com/office/officeart/2018/2/layout/IconVerticalSolidList"/>
    <dgm:cxn modelId="{070AEED0-79BB-404C-AA3D-9E2155523A4F}" type="presParOf" srcId="{2737063A-1CF6-4735-80A8-902F1FC6DF73}" destId="{642FB776-7031-48B3-8DE7-4A6BE4302F29}" srcOrd="6" destOrd="0" presId="urn:microsoft.com/office/officeart/2018/2/layout/IconVerticalSolidList"/>
    <dgm:cxn modelId="{EE1477A1-3023-4EC1-8B7F-99F506AB7740}" type="presParOf" srcId="{642FB776-7031-48B3-8DE7-4A6BE4302F29}" destId="{801A7F7A-67D7-44F7-96FE-88D82AE0E121}" srcOrd="0" destOrd="0" presId="urn:microsoft.com/office/officeart/2018/2/layout/IconVerticalSolidList"/>
    <dgm:cxn modelId="{16719095-B1B0-417D-B7BE-1331E8291EC4}" type="presParOf" srcId="{642FB776-7031-48B3-8DE7-4A6BE4302F29}" destId="{D2292B54-3138-463A-A1C9-C22B99805C2B}" srcOrd="1" destOrd="0" presId="urn:microsoft.com/office/officeart/2018/2/layout/IconVerticalSolidList"/>
    <dgm:cxn modelId="{50FD5BB6-7AF9-4BA9-906C-08C74DA2200C}" type="presParOf" srcId="{642FB776-7031-48B3-8DE7-4A6BE4302F29}" destId="{729A94CE-0535-4607-83D2-83D19E1F2D25}" srcOrd="2" destOrd="0" presId="urn:microsoft.com/office/officeart/2018/2/layout/IconVerticalSolidList"/>
    <dgm:cxn modelId="{40EFBC8E-8784-4EC1-ACAC-9E55478504DC}" type="presParOf" srcId="{642FB776-7031-48B3-8DE7-4A6BE4302F29}" destId="{0D981391-F564-4A7E-97C5-2FA26FE90F84}" srcOrd="3" destOrd="0" presId="urn:microsoft.com/office/officeart/2018/2/layout/IconVerticalSolidList"/>
    <dgm:cxn modelId="{0B6C539B-84CD-46E6-A4E7-3E4585F6E0CD}" type="presParOf" srcId="{2737063A-1CF6-4735-80A8-902F1FC6DF73}" destId="{7A899868-BFEE-4FF2-81BB-A48D447611E3}" srcOrd="7" destOrd="0" presId="urn:microsoft.com/office/officeart/2018/2/layout/IconVerticalSolidList"/>
    <dgm:cxn modelId="{60C70B62-CD01-4A1A-942D-74565F2D2A70}" type="presParOf" srcId="{2737063A-1CF6-4735-80A8-902F1FC6DF73}" destId="{D3C654E2-919C-4C62-B355-57B9292D8EE6}" srcOrd="8" destOrd="0" presId="urn:microsoft.com/office/officeart/2018/2/layout/IconVerticalSolidList"/>
    <dgm:cxn modelId="{9CEDC454-D953-444B-9037-6082B8C03B7F}" type="presParOf" srcId="{D3C654E2-919C-4C62-B355-57B9292D8EE6}" destId="{58D42345-0617-4857-85DF-A08F0DE4697B}" srcOrd="0" destOrd="0" presId="urn:microsoft.com/office/officeart/2018/2/layout/IconVerticalSolidList"/>
    <dgm:cxn modelId="{B50B68CC-6987-46FB-923C-C14542356FB8}" type="presParOf" srcId="{D3C654E2-919C-4C62-B355-57B9292D8EE6}" destId="{6EBC6E4B-79AE-49EA-8E11-E0DE285C8621}" srcOrd="1" destOrd="0" presId="urn:microsoft.com/office/officeart/2018/2/layout/IconVerticalSolidList"/>
    <dgm:cxn modelId="{4D2BDFED-7417-45E2-B5F9-C26A17AED741}" type="presParOf" srcId="{D3C654E2-919C-4C62-B355-57B9292D8EE6}" destId="{7417B021-E95C-4298-8020-BE55914F4701}" srcOrd="2" destOrd="0" presId="urn:microsoft.com/office/officeart/2018/2/layout/IconVerticalSolidList"/>
    <dgm:cxn modelId="{E1917549-FD42-421C-94C5-BD9811A2B92E}" type="presParOf" srcId="{D3C654E2-919C-4C62-B355-57B9292D8EE6}" destId="{20617471-E13F-45BD-A0DE-B747769542C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849E2-591D-48C7-ACBF-E951B5C47D4A}">
      <dsp:nvSpPr>
        <dsp:cNvPr id="0" name=""/>
        <dsp:cNvSpPr/>
      </dsp:nvSpPr>
      <dsp:spPr>
        <a:xfrm>
          <a:off x="0" y="4366"/>
          <a:ext cx="6245265" cy="9301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80547A-F3F4-4140-91D0-40F09586ACE8}">
      <dsp:nvSpPr>
        <dsp:cNvPr id="0" name=""/>
        <dsp:cNvSpPr/>
      </dsp:nvSpPr>
      <dsp:spPr>
        <a:xfrm>
          <a:off x="281355" y="213639"/>
          <a:ext cx="511556" cy="511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4F4696-13A8-41E0-895A-FDAD039A066E}">
      <dsp:nvSpPr>
        <dsp:cNvPr id="0" name=""/>
        <dsp:cNvSpPr/>
      </dsp:nvSpPr>
      <dsp:spPr>
        <a:xfrm>
          <a:off x="1074268" y="4366"/>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b="0" i="0" kern="1200"/>
            <a:t>Online surveys: One of the most popular types is an online survey. ...</a:t>
          </a:r>
          <a:endParaRPr lang="en-US" sz="1900" kern="1200"/>
        </a:p>
      </dsp:txBody>
      <dsp:txXfrm>
        <a:off x="1074268" y="4366"/>
        <a:ext cx="5170996" cy="930102"/>
      </dsp:txXfrm>
    </dsp:sp>
    <dsp:sp modelId="{772EF8BF-5D15-4E3C-9919-C8C11267FA2A}">
      <dsp:nvSpPr>
        <dsp:cNvPr id="0" name=""/>
        <dsp:cNvSpPr/>
      </dsp:nvSpPr>
      <dsp:spPr>
        <a:xfrm>
          <a:off x="0" y="1166994"/>
          <a:ext cx="6245265" cy="9301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B90FE7-C78F-49CF-9EB1-537CA13939BF}">
      <dsp:nvSpPr>
        <dsp:cNvPr id="0" name=""/>
        <dsp:cNvSpPr/>
      </dsp:nvSpPr>
      <dsp:spPr>
        <a:xfrm>
          <a:off x="281355" y="1376267"/>
          <a:ext cx="511556" cy="511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F6F1E0-220E-408E-A49C-5CF17E3876C4}">
      <dsp:nvSpPr>
        <dsp:cNvPr id="0" name=""/>
        <dsp:cNvSpPr/>
      </dsp:nvSpPr>
      <dsp:spPr>
        <a:xfrm>
          <a:off x="1074268" y="1166994"/>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b="0" i="0" kern="1200"/>
            <a:t>Paper surveys: </a:t>
          </a:r>
          <a:r>
            <a:rPr lang="en-US" sz="1900" kern="1200"/>
            <a:t>As the name suggests, this survey uses the traditional paper and pencil approach</a:t>
          </a:r>
          <a:r>
            <a:rPr lang="en-US" sz="1900" b="0" i="0" kern="1200"/>
            <a:t>. ...</a:t>
          </a:r>
          <a:endParaRPr lang="en-US" sz="1900" kern="1200"/>
        </a:p>
      </dsp:txBody>
      <dsp:txXfrm>
        <a:off x="1074268" y="1166994"/>
        <a:ext cx="5170996" cy="930102"/>
      </dsp:txXfrm>
    </dsp:sp>
    <dsp:sp modelId="{9F14CB75-2BBB-4A40-A053-8E2AF8E14582}">
      <dsp:nvSpPr>
        <dsp:cNvPr id="0" name=""/>
        <dsp:cNvSpPr/>
      </dsp:nvSpPr>
      <dsp:spPr>
        <a:xfrm>
          <a:off x="0" y="2329622"/>
          <a:ext cx="6245265" cy="9301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390685-C9FF-4EEA-9B6B-C3F47ECB2673}">
      <dsp:nvSpPr>
        <dsp:cNvPr id="0" name=""/>
        <dsp:cNvSpPr/>
      </dsp:nvSpPr>
      <dsp:spPr>
        <a:xfrm>
          <a:off x="281355" y="2538895"/>
          <a:ext cx="511556" cy="5115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DCD918-D841-45D7-AA52-38633139F2C6}">
      <dsp:nvSpPr>
        <dsp:cNvPr id="0" name=""/>
        <dsp:cNvSpPr/>
      </dsp:nvSpPr>
      <dsp:spPr>
        <a:xfrm>
          <a:off x="1074268" y="2329622"/>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b="0" i="0" kern="1200"/>
            <a:t>Telephonic Surveys: </a:t>
          </a:r>
          <a:r>
            <a:rPr lang="en-US" sz="1900" kern="1200"/>
            <a:t>Researchers conduct these over telephones. ...</a:t>
          </a:r>
        </a:p>
      </dsp:txBody>
      <dsp:txXfrm>
        <a:off x="1074268" y="2329622"/>
        <a:ext cx="5170996" cy="930102"/>
      </dsp:txXfrm>
    </dsp:sp>
    <dsp:sp modelId="{801A7F7A-67D7-44F7-96FE-88D82AE0E121}">
      <dsp:nvSpPr>
        <dsp:cNvPr id="0" name=""/>
        <dsp:cNvSpPr/>
      </dsp:nvSpPr>
      <dsp:spPr>
        <a:xfrm>
          <a:off x="0" y="3492250"/>
          <a:ext cx="6245265" cy="93010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292B54-3138-463A-A1C9-C22B99805C2B}">
      <dsp:nvSpPr>
        <dsp:cNvPr id="0" name=""/>
        <dsp:cNvSpPr/>
      </dsp:nvSpPr>
      <dsp:spPr>
        <a:xfrm>
          <a:off x="281355" y="3701523"/>
          <a:ext cx="511556" cy="5115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981391-F564-4A7E-97C5-2FA26FE90F84}">
      <dsp:nvSpPr>
        <dsp:cNvPr id="0" name=""/>
        <dsp:cNvSpPr/>
      </dsp:nvSpPr>
      <dsp:spPr>
        <a:xfrm>
          <a:off x="1074268" y="3492250"/>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b="0" i="0" kern="1200"/>
            <a:t>One-to-One interviews: ...</a:t>
          </a:r>
          <a:endParaRPr lang="en-US" sz="1900" kern="1200"/>
        </a:p>
      </dsp:txBody>
      <dsp:txXfrm>
        <a:off x="1074268" y="3492250"/>
        <a:ext cx="5170996" cy="930102"/>
      </dsp:txXfrm>
    </dsp:sp>
    <dsp:sp modelId="{58D42345-0617-4857-85DF-A08F0DE4697B}">
      <dsp:nvSpPr>
        <dsp:cNvPr id="0" name=""/>
        <dsp:cNvSpPr/>
      </dsp:nvSpPr>
      <dsp:spPr>
        <a:xfrm>
          <a:off x="0" y="4654878"/>
          <a:ext cx="6245265" cy="930102"/>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BC6E4B-79AE-49EA-8E11-E0DE285C8621}">
      <dsp:nvSpPr>
        <dsp:cNvPr id="0" name=""/>
        <dsp:cNvSpPr/>
      </dsp:nvSpPr>
      <dsp:spPr>
        <a:xfrm>
          <a:off x="281355" y="4864151"/>
          <a:ext cx="511556" cy="51155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617471-E13F-45BD-A0DE-B747769542C8}">
      <dsp:nvSpPr>
        <dsp:cNvPr id="0" name=""/>
        <dsp:cNvSpPr/>
      </dsp:nvSpPr>
      <dsp:spPr>
        <a:xfrm>
          <a:off x="1074268" y="4654878"/>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b="0" i="0" kern="1200"/>
            <a:t>Cross-sectional studies</a:t>
          </a:r>
          <a:endParaRPr lang="en-US" sz="1900" kern="1200"/>
        </a:p>
      </dsp:txBody>
      <dsp:txXfrm>
        <a:off x="1074268" y="4654878"/>
        <a:ext cx="5170996" cy="9301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0B06-F604-4157-AF53-86F0018A30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D64A73-FAC3-4903-988C-0C25E5CA81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9F648-4487-4513-930E-3539CC8AC940}"/>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5" name="Footer Placeholder 4">
            <a:extLst>
              <a:ext uri="{FF2B5EF4-FFF2-40B4-BE49-F238E27FC236}">
                <a16:creationId xmlns:a16="http://schemas.microsoft.com/office/drawing/2014/main" id="{7A23420A-973A-466D-B29E-D4581A88AB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79536-925C-4A74-8744-9ADE47BEEBB0}"/>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2079814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4695-01C1-4BA0-BEDC-E2C14A000D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516405-C54B-4FA8-9A7C-F67549EA79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EA6DC0-F594-4060-9385-DFA4772C918A}"/>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5" name="Footer Placeholder 4">
            <a:extLst>
              <a:ext uri="{FF2B5EF4-FFF2-40B4-BE49-F238E27FC236}">
                <a16:creationId xmlns:a16="http://schemas.microsoft.com/office/drawing/2014/main" id="{5AB351AF-23D9-4585-92A6-DC587010A0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4055B-F2EC-434D-82FC-5A20E5ED08F1}"/>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2984270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22A8-09A0-4ABC-A736-42255B4626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2B4A4D-3810-459D-934F-F70161ECF9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880B37-6B45-42F2-BB66-A2AD2C96FCF6}"/>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5" name="Footer Placeholder 4">
            <a:extLst>
              <a:ext uri="{FF2B5EF4-FFF2-40B4-BE49-F238E27FC236}">
                <a16:creationId xmlns:a16="http://schemas.microsoft.com/office/drawing/2014/main" id="{FC509BB6-65B3-4A36-9E3A-4DD7638C5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F7B80A-41B7-4DAE-B6E3-AB53D8C0F9F7}"/>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3592953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73C5B-B3F1-46D9-BC67-7F19A19939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0ED602-ED6A-4536-831F-B433A97931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ACDF5-34B0-40EA-9E8B-ED80AD481D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D553D6-B470-4E9E-910A-43DCA1F8CA59}"/>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6" name="Footer Placeholder 5">
            <a:extLst>
              <a:ext uri="{FF2B5EF4-FFF2-40B4-BE49-F238E27FC236}">
                <a16:creationId xmlns:a16="http://schemas.microsoft.com/office/drawing/2014/main" id="{26A69126-7AB6-4143-A28F-B78FA0A13C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F880A-F527-48EA-B256-088B5D3EFBA0}"/>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982730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06A8-0A03-475B-8F03-B64E00E652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614E7F-2CAF-453B-A420-908A741A47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A8D85A-9FB0-4841-AA3A-3EACFC6A24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58AA4B-36E8-46B9-8F49-F8BC71767F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2BD72D-FD07-4451-AAF2-F4A3EF7E5C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9C9F66-059A-4A0B-8C96-F947D7CFF7FB}"/>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8" name="Footer Placeholder 7">
            <a:extLst>
              <a:ext uri="{FF2B5EF4-FFF2-40B4-BE49-F238E27FC236}">
                <a16:creationId xmlns:a16="http://schemas.microsoft.com/office/drawing/2014/main" id="{D32832DA-75CB-4F30-B95C-E78B04E879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34AA6D-CCA0-46D4-AE7E-09EF711A4480}"/>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1612836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47EC9-EC3C-4150-8443-51CEF6767A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7DF4E3-598A-4DAE-A57E-521539D6C43A}"/>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4" name="Footer Placeholder 3">
            <a:extLst>
              <a:ext uri="{FF2B5EF4-FFF2-40B4-BE49-F238E27FC236}">
                <a16:creationId xmlns:a16="http://schemas.microsoft.com/office/drawing/2014/main" id="{50C1268B-48E7-4B58-9A52-621BBBF8D8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BC5A3F-35D7-40FE-A0B7-6390643AD10B}"/>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86319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E3DC6B-1A93-4725-BFDE-487E45287194}"/>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3" name="Footer Placeholder 2">
            <a:extLst>
              <a:ext uri="{FF2B5EF4-FFF2-40B4-BE49-F238E27FC236}">
                <a16:creationId xmlns:a16="http://schemas.microsoft.com/office/drawing/2014/main" id="{903835FE-FD0E-4E94-B7D5-49B23F0AD7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C97B6B-238F-44AD-82FA-B4309AE6AF13}"/>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832358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AFEB2-FE2B-40F6-BF19-828D0C6F5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1E3004-66B9-4055-AD95-B65186ADDC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BC9981-7CAF-4445-BD3C-64BCA999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5500B3-60C5-4322-9B90-7105D4AE1F84}"/>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6" name="Footer Placeholder 5">
            <a:extLst>
              <a:ext uri="{FF2B5EF4-FFF2-40B4-BE49-F238E27FC236}">
                <a16:creationId xmlns:a16="http://schemas.microsoft.com/office/drawing/2014/main" id="{9D78CAF0-B1C6-4D60-9240-CF33220E5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D4DC5-A094-4D06-B852-37D3C4787F96}"/>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217819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D45D-9E1D-448D-A2A3-4FF00482F5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4DF06E-C3A5-4F89-87F9-66AF44FFA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3809BB-A899-4549-BDDF-160314E11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66DE5B-2230-44F6-89F1-16C382A59B2C}"/>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6" name="Footer Placeholder 5">
            <a:extLst>
              <a:ext uri="{FF2B5EF4-FFF2-40B4-BE49-F238E27FC236}">
                <a16:creationId xmlns:a16="http://schemas.microsoft.com/office/drawing/2014/main" id="{5B928CE9-FA6C-4ABA-A310-345B6578DA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713F3-9BBC-4B9F-8172-EFEDEFF303F6}"/>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4231718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4304D-7AB4-456F-8990-FB4BB63B9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E71AC4-CC81-49F7-855E-65BC47EB54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76134-5177-4E96-8B4B-16789BC6DDCB}"/>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5" name="Footer Placeholder 4">
            <a:extLst>
              <a:ext uri="{FF2B5EF4-FFF2-40B4-BE49-F238E27FC236}">
                <a16:creationId xmlns:a16="http://schemas.microsoft.com/office/drawing/2014/main" id="{3CEA11CF-930A-4B51-87D3-9B8BB83F6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FFA23A-FAC5-452B-89FA-887D294E8442}"/>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422006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52D51E-4EFA-43FF-AA81-83EC1E6F57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79FCFB-FD85-4336-BDB7-10639ED9C1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8B6EF-EB79-4A8E-94ED-A648F8DC0B32}"/>
              </a:ext>
            </a:extLst>
          </p:cNvPr>
          <p:cNvSpPr>
            <a:spLocks noGrp="1"/>
          </p:cNvSpPr>
          <p:nvPr>
            <p:ph type="dt" sz="half" idx="10"/>
          </p:nvPr>
        </p:nvSpPr>
        <p:spPr/>
        <p:txBody>
          <a:bodyPr/>
          <a:lstStyle/>
          <a:p>
            <a:fld id="{25F5A7C3-4BF5-458E-AD0C-BC52F9F01D24}" type="datetimeFigureOut">
              <a:rPr lang="en-US" smtClean="0"/>
              <a:t>7/10/2025</a:t>
            </a:fld>
            <a:endParaRPr lang="en-US"/>
          </a:p>
        </p:txBody>
      </p:sp>
      <p:sp>
        <p:nvSpPr>
          <p:cNvPr id="5" name="Footer Placeholder 4">
            <a:extLst>
              <a:ext uri="{FF2B5EF4-FFF2-40B4-BE49-F238E27FC236}">
                <a16:creationId xmlns:a16="http://schemas.microsoft.com/office/drawing/2014/main" id="{200E7A54-FAA0-4564-8B04-B3A9514CA9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C43431-167D-41B7-BA47-64D34A672421}"/>
              </a:ext>
            </a:extLst>
          </p:cNvPr>
          <p:cNvSpPr>
            <a:spLocks noGrp="1"/>
          </p:cNvSpPr>
          <p:nvPr>
            <p:ph type="sldNum" sz="quarter" idx="12"/>
          </p:nvPr>
        </p:nvSpPr>
        <p:spPr/>
        <p:txBody>
          <a:bodyPr/>
          <a:lstStyle/>
          <a:p>
            <a:fld id="{DB26665C-8046-40B4-B83B-94DF7B19F863}" type="slidenum">
              <a:rPr lang="en-US" smtClean="0"/>
              <a:t>‹#›</a:t>
            </a:fld>
            <a:endParaRPr lang="en-US"/>
          </a:p>
        </p:txBody>
      </p:sp>
    </p:spTree>
    <p:extLst>
      <p:ext uri="{BB962C8B-B14F-4D97-AF65-F5344CB8AC3E}">
        <p14:creationId xmlns:p14="http://schemas.microsoft.com/office/powerpoint/2010/main" val="2956673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B6CD4E-23D0-4D6A-8226-BD79139E4B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55146E-822F-4CB3-A1D2-A220805F34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FD490-C577-412F-9D07-DB80120F09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F5A7C3-4BF5-458E-AD0C-BC52F9F01D24}" type="datetimeFigureOut">
              <a:rPr lang="en-US" smtClean="0"/>
              <a:t>7/10/2025</a:t>
            </a:fld>
            <a:endParaRPr lang="en-US"/>
          </a:p>
        </p:txBody>
      </p:sp>
      <p:sp>
        <p:nvSpPr>
          <p:cNvPr id="5" name="Footer Placeholder 4">
            <a:extLst>
              <a:ext uri="{FF2B5EF4-FFF2-40B4-BE49-F238E27FC236}">
                <a16:creationId xmlns:a16="http://schemas.microsoft.com/office/drawing/2014/main" id="{A8F6426D-9EF6-432B-80E1-03068B67C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D6DADA-87E6-4D56-9F92-AE6B09C899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6665C-8046-40B4-B83B-94DF7B19F863}" type="slidenum">
              <a:rPr lang="en-US" smtClean="0"/>
              <a:t>‹#›</a:t>
            </a:fld>
            <a:endParaRPr lang="en-US"/>
          </a:p>
        </p:txBody>
      </p:sp>
    </p:spTree>
    <p:extLst>
      <p:ext uri="{BB962C8B-B14F-4D97-AF65-F5344CB8AC3E}">
        <p14:creationId xmlns:p14="http://schemas.microsoft.com/office/powerpoint/2010/main" val="1922421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ivilsimplified.com/workshops/applications-of-gi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2A41D6-F534-47B0-724B-CF239E95D89D}"/>
              </a:ext>
            </a:extLst>
          </p:cNvPr>
          <p:cNvPicPr>
            <a:picLocks noChangeAspect="1"/>
          </p:cNvPicPr>
          <p:nvPr/>
        </p:nvPicPr>
        <p:blipFill>
          <a:blip r:embed="rId2"/>
          <a:stretch>
            <a:fillRect/>
          </a:stretch>
        </p:blipFill>
        <p:spPr>
          <a:xfrm>
            <a:off x="447041" y="427626"/>
            <a:ext cx="10984734" cy="6178913"/>
          </a:xfrm>
          <a:prstGeom prst="rect">
            <a:avLst/>
          </a:prstGeom>
        </p:spPr>
      </p:pic>
      <p:pic>
        <p:nvPicPr>
          <p:cNvPr id="2" name="Picture 4" descr="https://fob.ng/wp-content/uploads/2022/09/image1-copy.png">
            <a:extLst>
              <a:ext uri="{FF2B5EF4-FFF2-40B4-BE49-F238E27FC236}">
                <a16:creationId xmlns:a16="http://schemas.microsoft.com/office/drawing/2014/main" id="{497E0D50-C137-C380-6A93-267CF5D29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07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43EE20-A9F8-44B8-940B-9368A026A499}"/>
              </a:ext>
            </a:extLst>
          </p:cNvPr>
          <p:cNvSpPr>
            <a:spLocks noGrp="1"/>
          </p:cNvSpPr>
          <p:nvPr>
            <p:ph type="ctrTitle"/>
          </p:nvPr>
        </p:nvSpPr>
        <p:spPr>
          <a:xfrm>
            <a:off x="4897120" y="329184"/>
            <a:ext cx="6651752" cy="1783080"/>
          </a:xfrm>
        </p:spPr>
        <p:txBody>
          <a:bodyPr vert="horz" lIns="91440" tIns="45720" rIns="91440" bIns="45720" rtlCol="0" anchor="b">
            <a:normAutofit/>
          </a:bodyPr>
          <a:lstStyle/>
          <a:p>
            <a:pPr algn="l"/>
            <a:r>
              <a:rPr lang="en-US" sz="5400" dirty="0"/>
              <a:t>PLANNING, DESIGN &amp; IMPLEMENTATION</a:t>
            </a:r>
          </a:p>
        </p:txBody>
      </p:sp>
      <p:pic>
        <p:nvPicPr>
          <p:cNvPr id="5" name="Picture 4" descr="Floorplan on a table">
            <a:extLst>
              <a:ext uri="{FF2B5EF4-FFF2-40B4-BE49-F238E27FC236}">
                <a16:creationId xmlns:a16="http://schemas.microsoft.com/office/drawing/2014/main" id="{EE0D5EC1-8071-99DB-2848-6D4AC1615C8B}"/>
              </a:ext>
            </a:extLst>
          </p:cNvPr>
          <p:cNvPicPr>
            <a:picLocks noChangeAspect="1"/>
          </p:cNvPicPr>
          <p:nvPr/>
        </p:nvPicPr>
        <p:blipFill>
          <a:blip r:embed="rId2"/>
          <a:srcRect l="34379" r="17743"/>
          <a:stretch>
            <a:fillRect/>
          </a:stretch>
        </p:blipFill>
        <p:spPr>
          <a:xfrm>
            <a:off x="0" y="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26029C3-B471-4BE6-9BD5-7B145FE41FCC}"/>
              </a:ext>
            </a:extLst>
          </p:cNvPr>
          <p:cNvSpPr>
            <a:spLocks noGrp="1"/>
          </p:cNvSpPr>
          <p:nvPr>
            <p:ph type="subTitle" idx="1"/>
          </p:nvPr>
        </p:nvSpPr>
        <p:spPr>
          <a:xfrm>
            <a:off x="4897120" y="2655918"/>
            <a:ext cx="6651752" cy="3483864"/>
          </a:xfrm>
        </p:spPr>
        <p:txBody>
          <a:bodyPr vert="horz" lIns="91440" tIns="45720" rIns="91440" bIns="45720" rtlCol="0">
            <a:normAutofit lnSpcReduction="10000"/>
          </a:bodyPr>
          <a:lstStyle/>
          <a:p>
            <a:pPr algn="l"/>
            <a:r>
              <a:rPr lang="en-US" sz="1800" b="1" dirty="0"/>
              <a:t>Definitions:</a:t>
            </a:r>
          </a:p>
          <a:p>
            <a:pPr algn="l"/>
            <a:endParaRPr lang="en-US" sz="1800" b="1" dirty="0"/>
          </a:p>
          <a:p>
            <a:pPr marL="0" marR="0" indent="-228600" algn="l">
              <a:spcBef>
                <a:spcPts val="0"/>
              </a:spcBef>
              <a:spcAft>
                <a:spcPts val="800"/>
              </a:spcAft>
              <a:buFont typeface="Arial" panose="020B0604020202020204" pitchFamily="34" charset="0"/>
              <a:buChar char="•"/>
            </a:pPr>
            <a:r>
              <a:rPr lang="en-US" sz="1800" b="1" dirty="0"/>
              <a:t>Planning</a:t>
            </a:r>
            <a:r>
              <a:rPr lang="en-US" sz="1800" dirty="0"/>
              <a:t>: </a:t>
            </a:r>
            <a:r>
              <a:rPr lang="en-US" sz="1800" dirty="0">
                <a:effectLst/>
              </a:rPr>
              <a:t>Planning is the process of thinking about the activities required to achieve a desired goal. Planning is based on foresight and, in humans at least, on the fundamental capacity for mental time travel.</a:t>
            </a:r>
            <a:endParaRPr lang="en-US" sz="1800" b="1" i="0" dirty="0">
              <a:effectLst/>
            </a:endParaRPr>
          </a:p>
          <a:p>
            <a:pPr marL="0" marR="0" indent="-228600" algn="l">
              <a:spcBef>
                <a:spcPts val="0"/>
              </a:spcBef>
              <a:spcAft>
                <a:spcPts val="800"/>
              </a:spcAft>
              <a:buFont typeface="Arial" panose="020B0604020202020204" pitchFamily="34" charset="0"/>
              <a:buChar char="•"/>
            </a:pPr>
            <a:r>
              <a:rPr lang="en-US" sz="1800" b="1" i="0" dirty="0">
                <a:effectLst/>
              </a:rPr>
              <a:t>Project planning: </a:t>
            </a:r>
            <a:r>
              <a:rPr lang="en-US" sz="1800" i="0" dirty="0">
                <a:effectLst/>
              </a:rPr>
              <a:t>This</a:t>
            </a:r>
            <a:r>
              <a:rPr lang="en-US" sz="1800" dirty="0">
                <a:effectLst/>
              </a:rPr>
              <a:t> is the process of documenting steps for accomplishing a goal within a certain time frame</a:t>
            </a:r>
            <a:endParaRPr lang="en-US" sz="1800" dirty="0"/>
          </a:p>
          <a:p>
            <a:pPr marL="0" marR="0" indent="-228600" algn="l">
              <a:spcBef>
                <a:spcPts val="0"/>
              </a:spcBef>
              <a:spcAft>
                <a:spcPts val="800"/>
              </a:spcAft>
              <a:buFont typeface="Arial" panose="020B0604020202020204" pitchFamily="34" charset="0"/>
              <a:buChar char="•"/>
            </a:pPr>
            <a:r>
              <a:rPr lang="en-US" sz="1800" b="1" dirty="0">
                <a:effectLst/>
              </a:rPr>
              <a:t>Design</a:t>
            </a:r>
            <a:r>
              <a:rPr lang="en-US" sz="1800" dirty="0">
                <a:effectLst/>
              </a:rPr>
              <a:t>: This is a plan or drawing produced to show the look and function or workings of a building, equipment, or other object before it is made</a:t>
            </a:r>
          </a:p>
          <a:p>
            <a:pPr marL="0" marR="0" indent="-228600" algn="l">
              <a:spcBef>
                <a:spcPts val="0"/>
              </a:spcBef>
              <a:spcAft>
                <a:spcPts val="800"/>
              </a:spcAft>
              <a:buFont typeface="Arial" panose="020B0604020202020204" pitchFamily="34" charset="0"/>
              <a:buChar char="•"/>
            </a:pPr>
            <a:r>
              <a:rPr lang="en-US" sz="1800" b="1" dirty="0"/>
              <a:t>Implementation</a:t>
            </a:r>
            <a:r>
              <a:rPr lang="en-US" sz="1800" dirty="0"/>
              <a:t>:</a:t>
            </a:r>
            <a:r>
              <a:rPr lang="en-US" sz="1800" b="0" i="0" dirty="0">
                <a:effectLst/>
              </a:rPr>
              <a:t> The process of putting a decision or plan into effect; execution.</a:t>
            </a:r>
          </a:p>
          <a:p>
            <a:pPr marL="0" marR="0" indent="-228600" algn="l">
              <a:spcBef>
                <a:spcPts val="0"/>
              </a:spcBef>
              <a:spcAft>
                <a:spcPts val="800"/>
              </a:spcAft>
              <a:buFont typeface="Arial" panose="020B0604020202020204" pitchFamily="34" charset="0"/>
              <a:buChar char="•"/>
            </a:pPr>
            <a:endParaRPr lang="en-US" sz="1500" dirty="0"/>
          </a:p>
          <a:p>
            <a:pPr marL="0" marR="0" indent="-228600" algn="l">
              <a:spcBef>
                <a:spcPts val="0"/>
              </a:spcBef>
              <a:spcAft>
                <a:spcPts val="800"/>
              </a:spcAft>
              <a:buFont typeface="Arial" panose="020B0604020202020204" pitchFamily="34" charset="0"/>
              <a:buChar char="•"/>
            </a:pPr>
            <a:endParaRPr lang="en-US" sz="1500" dirty="0">
              <a:effectLst/>
            </a:endParaRPr>
          </a:p>
          <a:p>
            <a:pPr marL="0" marR="0" indent="-228600" algn="l">
              <a:spcBef>
                <a:spcPts val="0"/>
              </a:spcBef>
              <a:spcAft>
                <a:spcPts val="800"/>
              </a:spcAft>
              <a:buFont typeface="Arial" panose="020B0604020202020204" pitchFamily="34" charset="0"/>
              <a:buChar char="•"/>
            </a:pPr>
            <a:endParaRPr lang="en-US" sz="1500" dirty="0">
              <a:effectLst/>
            </a:endParaRPr>
          </a:p>
          <a:p>
            <a:pPr marL="0" marR="0" indent="-228600" algn="l">
              <a:spcBef>
                <a:spcPts val="0"/>
              </a:spcBef>
              <a:spcAft>
                <a:spcPts val="800"/>
              </a:spcAft>
              <a:buFont typeface="Arial" panose="020B0604020202020204" pitchFamily="34" charset="0"/>
              <a:buChar char="•"/>
            </a:pPr>
            <a:endParaRPr lang="en-US" sz="1500" dirty="0">
              <a:effectLst/>
            </a:endParaRPr>
          </a:p>
          <a:p>
            <a:pPr indent="-228600" algn="l">
              <a:buFont typeface="Arial" panose="020B0604020202020204" pitchFamily="34" charset="0"/>
              <a:buChar char="•"/>
            </a:pPr>
            <a:endParaRPr lang="en-US" sz="1500" dirty="0"/>
          </a:p>
        </p:txBody>
      </p:sp>
      <p:pic>
        <p:nvPicPr>
          <p:cNvPr id="4" name="Picture 4" descr="https://fob.ng/wp-content/uploads/2022/09/image1-copy.png">
            <a:extLst>
              <a:ext uri="{FF2B5EF4-FFF2-40B4-BE49-F238E27FC236}">
                <a16:creationId xmlns:a16="http://schemas.microsoft.com/office/drawing/2014/main" id="{735D4180-EF8E-CA38-A188-B885E692F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36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069CFA-3540-4304-AC2C-8A40B339B9AF}"/>
              </a:ext>
            </a:extLst>
          </p:cNvPr>
          <p:cNvSpPr>
            <a:spLocks noGrp="1"/>
          </p:cNvSpPr>
          <p:nvPr>
            <p:ph type="title"/>
          </p:nvPr>
        </p:nvSpPr>
        <p:spPr>
          <a:xfrm>
            <a:off x="686834" y="1153572"/>
            <a:ext cx="3200400" cy="4461163"/>
          </a:xfrm>
        </p:spPr>
        <p:txBody>
          <a:bodyPr>
            <a:normAutofit/>
          </a:bodyPr>
          <a:lstStyle/>
          <a:p>
            <a:r>
              <a:rPr lang="en-US" b="1" dirty="0">
                <a:solidFill>
                  <a:srgbClr val="FFFFFF"/>
                </a:solidFill>
              </a:rPr>
              <a:t>PROCESS FOR FTTH NETWORK PLANNING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923C27B-E250-4808-9E86-62A98E06B610}"/>
              </a:ext>
            </a:extLst>
          </p:cNvPr>
          <p:cNvSpPr>
            <a:spLocks noGrp="1"/>
          </p:cNvSpPr>
          <p:nvPr>
            <p:ph idx="1"/>
          </p:nvPr>
        </p:nvSpPr>
        <p:spPr>
          <a:xfrm>
            <a:off x="4416828" y="850003"/>
            <a:ext cx="6906491" cy="5585619"/>
          </a:xfrm>
        </p:spPr>
        <p:txBody>
          <a:bodyPr anchor="ctr">
            <a:normAutofit fontScale="25000" lnSpcReduction="20000"/>
          </a:bodyPr>
          <a:lstStyle/>
          <a:p>
            <a:pPr marL="0" indent="0">
              <a:buNone/>
            </a:pPr>
            <a:r>
              <a:rPr lang="en-US" sz="6400" b="1" dirty="0"/>
              <a:t>Preliminary Studies.</a:t>
            </a:r>
          </a:p>
          <a:p>
            <a:pPr marL="0" indent="0" rtl="0">
              <a:buNone/>
            </a:pPr>
            <a:r>
              <a:rPr lang="en-US" sz="5600" dirty="0">
                <a:cs typeface="Times New Roman" panose="02020603050405020304" pitchFamily="18" charset="0"/>
              </a:rPr>
              <a:t>Providing a first assessment and preliminary business-plan of an optical fiber network deployment project. </a:t>
            </a:r>
          </a:p>
          <a:p>
            <a:pPr rtl="0">
              <a:buFont typeface="Arial" panose="020B0604020202020204" pitchFamily="34" charset="0"/>
              <a:buChar char="•"/>
            </a:pPr>
            <a:r>
              <a:rPr lang="en-US" sz="5600" i="0" dirty="0">
                <a:effectLst/>
              </a:rPr>
              <a:t>Build a business plan in preparation of internal budgets or for submission to financial institutions.</a:t>
            </a:r>
          </a:p>
          <a:p>
            <a:pPr rtl="0">
              <a:buFont typeface="Arial" panose="020B0604020202020204" pitchFamily="34" charset="0"/>
              <a:buChar char="•"/>
            </a:pPr>
            <a:r>
              <a:rPr lang="en-US" sz="5600" i="0" dirty="0">
                <a:effectLst/>
              </a:rPr>
              <a:t>Assess the relative attractiveness and economic value of some areas compared to others.</a:t>
            </a:r>
          </a:p>
          <a:p>
            <a:pPr rtl="0">
              <a:buFont typeface="Arial" panose="020B0604020202020204" pitchFamily="34" charset="0"/>
              <a:buChar char="•"/>
            </a:pPr>
            <a:r>
              <a:rPr lang="en-US" sz="5600" i="0" dirty="0">
                <a:effectLst/>
              </a:rPr>
              <a:t>Quickly determine the zoning of deployment </a:t>
            </a:r>
            <a:r>
              <a:rPr lang="en-US" sz="5600" b="0" i="0" dirty="0">
                <a:effectLst/>
              </a:rPr>
              <a:t>and location of the main elements of the network.</a:t>
            </a:r>
          </a:p>
          <a:p>
            <a:pPr marL="0" indent="0">
              <a:buNone/>
            </a:pPr>
            <a:endParaRPr lang="en-US" sz="5600" dirty="0">
              <a:cs typeface="Times New Roman" panose="02020603050405020304" pitchFamily="18" charset="0"/>
            </a:endParaRPr>
          </a:p>
          <a:p>
            <a:pPr marL="0" indent="0">
              <a:buNone/>
            </a:pPr>
            <a:r>
              <a:rPr lang="en-US" sz="6400" b="1" dirty="0"/>
              <a:t>High-level network planning</a:t>
            </a:r>
          </a:p>
          <a:p>
            <a:pPr marL="0" indent="0" rtl="0">
              <a:buNone/>
            </a:pPr>
            <a:r>
              <a:rPr lang="en-US" sz="5600" dirty="0">
                <a:cs typeface="Times New Roman" panose="02020603050405020304" pitchFamily="18" charset="0"/>
              </a:rPr>
              <a:t>High-level studies aims to give the most accurate estimate to build the network without incurring significant costs particularly with regards to data collection on field. The objective is to:</a:t>
            </a:r>
          </a:p>
          <a:p>
            <a:pPr rtl="0">
              <a:buFont typeface="Arial" panose="020B0604020202020204" pitchFamily="34" charset="0"/>
              <a:buChar char="•"/>
            </a:pPr>
            <a:r>
              <a:rPr lang="en-US" sz="5600" i="0" dirty="0">
                <a:effectLst/>
              </a:rPr>
              <a:t>Integrate existing infrastructure (pipes, ducts, etc.).</a:t>
            </a:r>
          </a:p>
          <a:p>
            <a:pPr rtl="0">
              <a:buFont typeface="Arial" panose="020B0604020202020204" pitchFamily="34" charset="0"/>
              <a:buChar char="•"/>
            </a:pPr>
            <a:r>
              <a:rPr lang="en-US" sz="5600" i="0" dirty="0">
                <a:effectLst/>
              </a:rPr>
              <a:t>Specify engineering rules to be used.</a:t>
            </a:r>
          </a:p>
          <a:p>
            <a:pPr rtl="0">
              <a:buFont typeface="Arial" panose="020B0604020202020204" pitchFamily="34" charset="0"/>
              <a:buChar char="•"/>
            </a:pPr>
            <a:r>
              <a:rPr lang="en-US" sz="5600" i="0" dirty="0">
                <a:effectLst/>
              </a:rPr>
              <a:t>Use more precise geographic data and more accurate costing information.</a:t>
            </a:r>
          </a:p>
          <a:p>
            <a:pPr marL="0" indent="0" rtl="0">
              <a:buNone/>
            </a:pPr>
            <a:endParaRPr lang="en-US" sz="5600" i="0" dirty="0">
              <a:effectLst/>
            </a:endParaRPr>
          </a:p>
          <a:p>
            <a:pPr marL="0" indent="0">
              <a:buNone/>
            </a:pPr>
            <a:r>
              <a:rPr lang="en-US" sz="6400" b="1" i="0" dirty="0">
                <a:effectLst/>
              </a:rPr>
              <a:t>Detailed network planning</a:t>
            </a:r>
          </a:p>
          <a:p>
            <a:pPr marL="0" indent="0" rtl="0">
              <a:buNone/>
            </a:pPr>
            <a:r>
              <a:rPr lang="en-US" sz="5600" b="0" i="0" dirty="0">
                <a:effectLst/>
              </a:rPr>
              <a:t>The detailed network planning studies are the</a:t>
            </a:r>
            <a:r>
              <a:rPr lang="en-US" sz="5600" i="0" dirty="0">
                <a:effectLst/>
              </a:rPr>
              <a:t> final step before the construction phase of the network. In this type of stu</a:t>
            </a:r>
            <a:r>
              <a:rPr lang="en-US" sz="5600" b="0" i="0" dirty="0">
                <a:effectLst/>
              </a:rPr>
              <a:t>dy, the highest possible precision before the civil works starts should be achieved. Detailed engineering studies aim at:</a:t>
            </a:r>
          </a:p>
          <a:p>
            <a:pPr rtl="0">
              <a:buFont typeface="Arial" panose="020B0604020202020204" pitchFamily="34" charset="0"/>
              <a:buChar char="•"/>
            </a:pPr>
            <a:r>
              <a:rPr lang="en-US" sz="5600" i="0" dirty="0">
                <a:effectLst/>
              </a:rPr>
              <a:t>Finalizing the network topology.</a:t>
            </a:r>
          </a:p>
          <a:p>
            <a:pPr rtl="0">
              <a:buFont typeface="Arial" panose="020B0604020202020204" pitchFamily="34" charset="0"/>
              <a:buChar char="•"/>
            </a:pPr>
            <a:r>
              <a:rPr lang="en-US" sz="5600" i="0" dirty="0">
                <a:effectLst/>
              </a:rPr>
              <a:t>Producing complete detailed quantitative requirements (cables, cabinets, bill of quantities, etc.).</a:t>
            </a:r>
          </a:p>
          <a:p>
            <a:pPr rtl="0">
              <a:buFont typeface="Arial" panose="020B0604020202020204" pitchFamily="34" charset="0"/>
              <a:buChar char="•"/>
            </a:pPr>
            <a:r>
              <a:rPr lang="en-US" sz="5600" i="0" dirty="0">
                <a:effectLst/>
              </a:rPr>
              <a:t>Incorporating all specific constraints </a:t>
            </a:r>
            <a:r>
              <a:rPr lang="en-US" sz="5600" b="0" i="0" dirty="0">
                <a:effectLst/>
              </a:rPr>
              <a:t>in relation with the area to be deployed.</a:t>
            </a:r>
          </a:p>
          <a:p>
            <a:pPr marL="0" indent="0">
              <a:buNone/>
            </a:pPr>
            <a:endParaRPr lang="en-US" sz="1100" dirty="0">
              <a:latin typeface="Arial" panose="020B0604020202020204" pitchFamily="34" charset="0"/>
              <a:cs typeface="Times New Roman" panose="02020603050405020304" pitchFamily="18" charset="0"/>
            </a:endParaRPr>
          </a:p>
          <a:p>
            <a:pPr marL="0" indent="0">
              <a:buNone/>
            </a:pPr>
            <a:endParaRPr lang="en-US" sz="1100" dirty="0">
              <a:latin typeface="Arial" panose="020B0604020202020204" pitchFamily="34" charset="0"/>
              <a:cs typeface="Times New Roman" panose="02020603050405020304" pitchFamily="18" charset="0"/>
            </a:endParaRPr>
          </a:p>
          <a:p>
            <a:endParaRPr lang="en-US" sz="1100" dirty="0"/>
          </a:p>
        </p:txBody>
      </p:sp>
      <p:pic>
        <p:nvPicPr>
          <p:cNvPr id="4" name="Picture 4" descr="https://fob.ng/wp-content/uploads/2022/09/image1-copy.png">
            <a:extLst>
              <a:ext uri="{FF2B5EF4-FFF2-40B4-BE49-F238E27FC236}">
                <a16:creationId xmlns:a16="http://schemas.microsoft.com/office/drawing/2014/main" id="{5621D9F4-53C7-A133-43E2-C03B09ECB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93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48C0-633F-9D75-5B4E-54AB8ECCDA0F}"/>
              </a:ext>
            </a:extLst>
          </p:cNvPr>
          <p:cNvSpPr>
            <a:spLocks noGrp="1"/>
          </p:cNvSpPr>
          <p:nvPr>
            <p:ph type="title"/>
          </p:nvPr>
        </p:nvSpPr>
        <p:spPr>
          <a:xfrm>
            <a:off x="5868557" y="1138036"/>
            <a:ext cx="5444382" cy="1402470"/>
          </a:xfrm>
        </p:spPr>
        <p:txBody>
          <a:bodyPr anchor="t">
            <a:normAutofit/>
          </a:bodyPr>
          <a:lstStyle/>
          <a:p>
            <a:r>
              <a:rPr lang="en-US" sz="3200" b="1" dirty="0"/>
              <a:t>SURVEY</a:t>
            </a:r>
          </a:p>
        </p:txBody>
      </p:sp>
      <p:pic>
        <p:nvPicPr>
          <p:cNvPr id="5" name="Picture 4" descr="Person pointing on a map">
            <a:extLst>
              <a:ext uri="{FF2B5EF4-FFF2-40B4-BE49-F238E27FC236}">
                <a16:creationId xmlns:a16="http://schemas.microsoft.com/office/drawing/2014/main" id="{0C930384-4147-2DF7-72B6-6EE7B87C0427}"/>
              </a:ext>
            </a:extLst>
          </p:cNvPr>
          <p:cNvPicPr>
            <a:picLocks noChangeAspect="1"/>
          </p:cNvPicPr>
          <p:nvPr/>
        </p:nvPicPr>
        <p:blipFill>
          <a:blip r:embed="rId2"/>
          <a:srcRect l="19126" r="30736" b="-1"/>
          <a:stretch>
            <a:fillRect/>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1D7BDBD-EF37-B342-E1B3-D90EF46A82E5}"/>
              </a:ext>
            </a:extLst>
          </p:cNvPr>
          <p:cNvSpPr>
            <a:spLocks noGrp="1"/>
          </p:cNvSpPr>
          <p:nvPr>
            <p:ph idx="1"/>
          </p:nvPr>
        </p:nvSpPr>
        <p:spPr>
          <a:xfrm>
            <a:off x="5868557" y="2551176"/>
            <a:ext cx="5444382" cy="3591207"/>
          </a:xfrm>
        </p:spPr>
        <p:txBody>
          <a:bodyPr>
            <a:normAutofit/>
          </a:bodyPr>
          <a:lstStyle/>
          <a:p>
            <a:pPr marL="0" indent="0">
              <a:buNone/>
            </a:pPr>
            <a:r>
              <a:rPr lang="en-US" sz="2000" b="0" i="0">
                <a:effectLst/>
                <a:latin typeface="arial" panose="020B0604020202020204" pitchFamily="34" charset="0"/>
              </a:rPr>
              <a:t>Survey is defined as </a:t>
            </a:r>
            <a:r>
              <a:rPr lang="en-US" sz="2000" b="1" i="0">
                <a:effectLst/>
                <a:latin typeface="arial" panose="020B0604020202020204" pitchFamily="34" charset="0"/>
              </a:rPr>
              <a:t>the act of examining a process or questioning a selected sample of individuals to obtain data about a service, product, or process</a:t>
            </a:r>
          </a:p>
          <a:p>
            <a:pPr marL="0" indent="0">
              <a:buNone/>
            </a:pPr>
            <a:r>
              <a:rPr lang="en-US" sz="2000" b="0" i="0">
                <a:effectLst/>
                <a:latin typeface="arial" panose="020B0604020202020204" pitchFamily="34" charset="0"/>
              </a:rPr>
              <a:t>examine and record the area and features of (an area of land) so as to construct a map, plan, or description.</a:t>
            </a:r>
            <a:endParaRPr lang="en-US" sz="2000" b="1">
              <a:latin typeface="arial" panose="020B0604020202020204" pitchFamily="34" charset="0"/>
            </a:endParaRPr>
          </a:p>
          <a:p>
            <a:pPr marL="0" indent="0">
              <a:buNone/>
            </a:pPr>
            <a:endParaRPr lang="en-US" sz="2000"/>
          </a:p>
        </p:txBody>
      </p:sp>
      <p:pic>
        <p:nvPicPr>
          <p:cNvPr id="4" name="Picture 4" descr="https://fob.ng/wp-content/uploads/2022/09/image1-copy.png">
            <a:extLst>
              <a:ext uri="{FF2B5EF4-FFF2-40B4-BE49-F238E27FC236}">
                <a16:creationId xmlns:a16="http://schemas.microsoft.com/office/drawing/2014/main" id="{FDD31209-B744-F364-9F96-B62FAFC61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0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BC7EEFF-89A5-BC84-B361-150F8E96A486}"/>
              </a:ext>
            </a:extLst>
          </p:cNvPr>
          <p:cNvSpPr>
            <a:spLocks noGrp="1"/>
          </p:cNvSpPr>
          <p:nvPr>
            <p:ph type="title"/>
          </p:nvPr>
        </p:nvSpPr>
        <p:spPr>
          <a:xfrm>
            <a:off x="479394" y="1070800"/>
            <a:ext cx="3939688" cy="5583126"/>
          </a:xfrm>
        </p:spPr>
        <p:txBody>
          <a:bodyPr>
            <a:normAutofit/>
          </a:bodyPr>
          <a:lstStyle/>
          <a:p>
            <a:pPr algn="r"/>
            <a:r>
              <a:rPr lang="en-US" sz="8000" b="1" i="0">
                <a:effectLst/>
                <a:latin typeface="arial" panose="020B0604020202020204" pitchFamily="34" charset="0"/>
              </a:rPr>
              <a:t>Types of Survey</a:t>
            </a:r>
            <a:endParaRPr lang="en-US" sz="8000"/>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4" name="Picture 4" descr="https://fob.ng/wp-content/uploads/2022/09/image1-copy.png">
            <a:extLst>
              <a:ext uri="{FF2B5EF4-FFF2-40B4-BE49-F238E27FC236}">
                <a16:creationId xmlns:a16="http://schemas.microsoft.com/office/drawing/2014/main" id="{5CCC2BFE-3190-0DC3-C0B5-D005CB3A5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2">
            <a:extLst>
              <a:ext uri="{FF2B5EF4-FFF2-40B4-BE49-F238E27FC236}">
                <a16:creationId xmlns:a16="http://schemas.microsoft.com/office/drawing/2014/main" id="{40D492EE-7158-83F5-A4ED-5F67D3CD8F85}"/>
              </a:ext>
            </a:extLst>
          </p:cNvPr>
          <p:cNvGraphicFramePr>
            <a:graphicFrameLocks noGrp="1"/>
          </p:cNvGraphicFramePr>
          <p:nvPr>
            <p:ph idx="1"/>
            <p:extLst>
              <p:ext uri="{D42A27DB-BD31-4B8C-83A1-F6EECF244321}">
                <p14:modId xmlns:p14="http://schemas.microsoft.com/office/powerpoint/2010/main" val="2828379935"/>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2032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9EFCE3-C938-52AC-DDCA-14DF91CED80A}"/>
              </a:ext>
            </a:extLst>
          </p:cNvPr>
          <p:cNvSpPr/>
          <p:nvPr/>
        </p:nvSpPr>
        <p:spPr>
          <a:xfrm>
            <a:off x="680720" y="548640"/>
            <a:ext cx="10850880" cy="965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4CF336-45D7-1311-76A6-0918358CA7E2}"/>
              </a:ext>
            </a:extLst>
          </p:cNvPr>
          <p:cNvSpPr>
            <a:spLocks noGrp="1"/>
          </p:cNvSpPr>
          <p:nvPr>
            <p:ph type="title"/>
          </p:nvPr>
        </p:nvSpPr>
        <p:spPr/>
        <p:txBody>
          <a:bodyPr/>
          <a:lstStyle/>
          <a:p>
            <a:pPr algn="ctr"/>
            <a:r>
              <a:rPr lang="en-US" b="1" dirty="0"/>
              <a:t>FTTH SURVEY TOOLS</a:t>
            </a:r>
          </a:p>
        </p:txBody>
      </p:sp>
      <p:sp>
        <p:nvSpPr>
          <p:cNvPr id="3" name="Content Placeholder 2">
            <a:extLst>
              <a:ext uri="{FF2B5EF4-FFF2-40B4-BE49-F238E27FC236}">
                <a16:creationId xmlns:a16="http://schemas.microsoft.com/office/drawing/2014/main" id="{717D852A-6007-3378-96F7-BFD670560C8F}"/>
              </a:ext>
            </a:extLst>
          </p:cNvPr>
          <p:cNvSpPr>
            <a:spLocks noGrp="1"/>
          </p:cNvSpPr>
          <p:nvPr>
            <p:ph idx="1"/>
          </p:nvPr>
        </p:nvSpPr>
        <p:spPr/>
        <p:txBody>
          <a:bodyPr>
            <a:normAutofit fontScale="32500" lnSpcReduction="20000"/>
          </a:bodyPr>
          <a:lstStyle/>
          <a:p>
            <a:r>
              <a:rPr lang="en-US" sz="7200" b="1" dirty="0"/>
              <a:t>Map</a:t>
            </a:r>
            <a:r>
              <a:rPr lang="en-US" sz="7200" dirty="0"/>
              <a:t>: </a:t>
            </a:r>
            <a:r>
              <a:rPr lang="en-US" sz="7200" b="0" i="0" dirty="0">
                <a:solidFill>
                  <a:srgbClr val="202124"/>
                </a:solidFill>
                <a:effectLst/>
              </a:rPr>
              <a:t>A map is </a:t>
            </a:r>
            <a:r>
              <a:rPr lang="en-US" sz="7200" b="1" i="0" dirty="0">
                <a:solidFill>
                  <a:srgbClr val="202124"/>
                </a:solidFill>
                <a:effectLst/>
              </a:rPr>
              <a:t>a symbolic representation of selected characteristics of a place, usually drawn on a flat surface</a:t>
            </a:r>
            <a:r>
              <a:rPr lang="en-US" sz="7200" b="0" i="0" dirty="0">
                <a:solidFill>
                  <a:srgbClr val="202124"/>
                </a:solidFill>
                <a:effectLst/>
              </a:rPr>
              <a:t>. Maps present information about the world in a simple, visual way. They teach about the world by showing sizes and shapes of countries, locations of features, and distances between places.</a:t>
            </a:r>
            <a:endParaRPr lang="en-US" sz="7200" dirty="0">
              <a:solidFill>
                <a:srgbClr val="202124"/>
              </a:solidFill>
            </a:endParaRPr>
          </a:p>
          <a:p>
            <a:endParaRPr lang="en-US" sz="7200" dirty="0"/>
          </a:p>
          <a:p>
            <a:r>
              <a:rPr lang="en-US" sz="7200" b="1" dirty="0"/>
              <a:t>GPS</a:t>
            </a:r>
            <a:r>
              <a:rPr lang="en-US" sz="7200" dirty="0"/>
              <a:t>: </a:t>
            </a:r>
            <a:r>
              <a:rPr lang="en-US" sz="7200" dirty="0">
                <a:solidFill>
                  <a:srgbClr val="202124"/>
                </a:solidFill>
              </a:rPr>
              <a:t>The </a:t>
            </a:r>
            <a:r>
              <a:rPr lang="en-US" sz="7200" dirty="0">
                <a:solidFill>
                  <a:srgbClr val="202124"/>
                </a:solidFill>
                <a:hlinkClick r:id="rId2">
                  <a:extLst>
                    <a:ext uri="{A12FA001-AC4F-418D-AE19-62706E023703}">
                      <ahyp:hlinkClr xmlns:ahyp="http://schemas.microsoft.com/office/drawing/2018/hyperlinkcolor" val="tx"/>
                    </a:ext>
                  </a:extLst>
                </a:hlinkClick>
              </a:rPr>
              <a:t>Global Positioning System (GPS)</a:t>
            </a:r>
            <a:r>
              <a:rPr lang="en-US" sz="7200" dirty="0">
                <a:solidFill>
                  <a:srgbClr val="202124"/>
                </a:solidFill>
              </a:rPr>
              <a:t> is a space-based satellite navigation system that provides location and time information in all weather condition.</a:t>
            </a:r>
          </a:p>
          <a:p>
            <a:endParaRPr lang="en-US" sz="7200" dirty="0">
              <a:solidFill>
                <a:srgbClr val="202124"/>
              </a:solidFill>
            </a:endParaRPr>
          </a:p>
          <a:p>
            <a:r>
              <a:rPr lang="en-US" sz="7200" b="1" dirty="0"/>
              <a:t>Measuring wheels</a:t>
            </a:r>
            <a:r>
              <a:rPr lang="en-US" sz="7200" dirty="0"/>
              <a:t>: </a:t>
            </a:r>
            <a:r>
              <a:rPr lang="en-US" sz="7200" dirty="0">
                <a:solidFill>
                  <a:srgbClr val="202124"/>
                </a:solidFill>
              </a:rPr>
              <a:t>Measuring wheels have a counting mechanism that counts the number of rotations and uses the circumference of the wheel to calculate the distance covered</a:t>
            </a:r>
            <a:r>
              <a:rPr lang="en-US" sz="7200" b="0" i="0" dirty="0">
                <a:solidFill>
                  <a:srgbClr val="202124"/>
                </a:solidFill>
                <a:effectLst/>
              </a:rPr>
              <a:t>. It is </a:t>
            </a:r>
            <a:r>
              <a:rPr lang="en-US" sz="7200" dirty="0">
                <a:solidFill>
                  <a:srgbClr val="202124"/>
                </a:solidFill>
              </a:rPr>
              <a:t>also known as a surveyor's wheel, click wheel, odometer, or trundle wheel.</a:t>
            </a:r>
          </a:p>
          <a:p>
            <a:endParaRPr lang="en-US" sz="7200" dirty="0">
              <a:solidFill>
                <a:srgbClr val="202124"/>
              </a:solidFill>
            </a:endParaRPr>
          </a:p>
          <a:p>
            <a:r>
              <a:rPr lang="en-US" sz="7200" dirty="0"/>
              <a:t>Jotter and pencil</a:t>
            </a:r>
            <a:endParaRPr lang="en-US" sz="7200" dirty="0">
              <a:solidFill>
                <a:srgbClr val="202124"/>
              </a:solidFill>
            </a:endParaRPr>
          </a:p>
          <a:p>
            <a:endParaRPr lang="en-US" dirty="0"/>
          </a:p>
        </p:txBody>
      </p:sp>
      <p:pic>
        <p:nvPicPr>
          <p:cNvPr id="4" name="Picture 4" descr="https://fob.ng/wp-content/uploads/2022/09/image1-copy.png">
            <a:extLst>
              <a:ext uri="{FF2B5EF4-FFF2-40B4-BE49-F238E27FC236}">
                <a16:creationId xmlns:a16="http://schemas.microsoft.com/office/drawing/2014/main" id="{617A09DE-7766-BEC9-8CCF-BCA951EE71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505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35D2C07-3AF8-F5DC-401D-94FC6FB5F933}"/>
              </a:ext>
            </a:extLst>
          </p:cNvPr>
          <p:cNvPicPr>
            <a:picLocks noGrp="1" noChangeAspect="1"/>
          </p:cNvPicPr>
          <p:nvPr>
            <p:ph idx="1"/>
          </p:nvPr>
        </p:nvPicPr>
        <p:blipFill>
          <a:blip r:embed="rId2"/>
          <a:stretch>
            <a:fillRect/>
          </a:stretch>
        </p:blipFill>
        <p:spPr>
          <a:xfrm>
            <a:off x="3156218" y="3737976"/>
            <a:ext cx="2390775" cy="1914525"/>
          </a:xfrm>
          <a:prstGeom prst="rect">
            <a:avLst/>
          </a:prstGeom>
        </p:spPr>
      </p:pic>
      <p:pic>
        <p:nvPicPr>
          <p:cNvPr id="5" name="Picture 4">
            <a:extLst>
              <a:ext uri="{FF2B5EF4-FFF2-40B4-BE49-F238E27FC236}">
                <a16:creationId xmlns:a16="http://schemas.microsoft.com/office/drawing/2014/main" id="{E332406A-C59A-B569-B990-2DB1B961AC93}"/>
              </a:ext>
            </a:extLst>
          </p:cNvPr>
          <p:cNvPicPr>
            <a:picLocks noChangeAspect="1"/>
          </p:cNvPicPr>
          <p:nvPr/>
        </p:nvPicPr>
        <p:blipFill>
          <a:blip r:embed="rId3"/>
          <a:stretch>
            <a:fillRect/>
          </a:stretch>
        </p:blipFill>
        <p:spPr>
          <a:xfrm>
            <a:off x="3401963" y="756651"/>
            <a:ext cx="1533525" cy="2981325"/>
          </a:xfrm>
          <a:prstGeom prst="rect">
            <a:avLst/>
          </a:prstGeom>
        </p:spPr>
      </p:pic>
      <p:pic>
        <p:nvPicPr>
          <p:cNvPr id="6" name="Picture 5">
            <a:extLst>
              <a:ext uri="{FF2B5EF4-FFF2-40B4-BE49-F238E27FC236}">
                <a16:creationId xmlns:a16="http://schemas.microsoft.com/office/drawing/2014/main" id="{AEC433E5-CA31-0BBE-C7A9-B7D4E7AC061B}"/>
              </a:ext>
            </a:extLst>
          </p:cNvPr>
          <p:cNvPicPr>
            <a:picLocks noChangeAspect="1"/>
          </p:cNvPicPr>
          <p:nvPr/>
        </p:nvPicPr>
        <p:blipFill>
          <a:blip r:embed="rId4"/>
          <a:stretch>
            <a:fillRect/>
          </a:stretch>
        </p:blipFill>
        <p:spPr>
          <a:xfrm>
            <a:off x="5775376" y="969351"/>
            <a:ext cx="2962275" cy="1543050"/>
          </a:xfrm>
          <a:prstGeom prst="rect">
            <a:avLst/>
          </a:prstGeom>
        </p:spPr>
      </p:pic>
      <p:pic>
        <p:nvPicPr>
          <p:cNvPr id="7" name="Picture 6">
            <a:extLst>
              <a:ext uri="{FF2B5EF4-FFF2-40B4-BE49-F238E27FC236}">
                <a16:creationId xmlns:a16="http://schemas.microsoft.com/office/drawing/2014/main" id="{20532C42-AE82-C606-7F9A-25C7CB78C5C7}"/>
              </a:ext>
            </a:extLst>
          </p:cNvPr>
          <p:cNvPicPr>
            <a:picLocks noChangeAspect="1"/>
          </p:cNvPicPr>
          <p:nvPr/>
        </p:nvPicPr>
        <p:blipFill>
          <a:blip r:embed="rId5"/>
          <a:stretch>
            <a:fillRect/>
          </a:stretch>
        </p:blipFill>
        <p:spPr>
          <a:xfrm>
            <a:off x="6104206" y="2747888"/>
            <a:ext cx="3810000" cy="3810000"/>
          </a:xfrm>
          <a:prstGeom prst="rect">
            <a:avLst/>
          </a:prstGeom>
        </p:spPr>
      </p:pic>
      <p:pic>
        <p:nvPicPr>
          <p:cNvPr id="2" name="Picture 4" descr="https://fob.ng/wp-content/uploads/2022/09/image1-copy.png">
            <a:extLst>
              <a:ext uri="{FF2B5EF4-FFF2-40B4-BE49-F238E27FC236}">
                <a16:creationId xmlns:a16="http://schemas.microsoft.com/office/drawing/2014/main" id="{2C3EDC2A-6CCC-3E3C-8F8B-5A4A9D63B0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502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FB9CCD-125A-E536-A0EE-CE474149582C}"/>
              </a:ext>
            </a:extLst>
          </p:cNvPr>
          <p:cNvSpPr>
            <a:spLocks noGrp="1"/>
          </p:cNvSpPr>
          <p:nvPr>
            <p:ph type="title"/>
          </p:nvPr>
        </p:nvSpPr>
        <p:spPr>
          <a:xfrm>
            <a:off x="640080" y="325369"/>
            <a:ext cx="4368602" cy="1956841"/>
          </a:xfrm>
        </p:spPr>
        <p:txBody>
          <a:bodyPr anchor="b">
            <a:normAutofit/>
          </a:bodyPr>
          <a:lstStyle/>
          <a:p>
            <a:r>
              <a:rPr lang="en-US" sz="5400"/>
              <a:t>DESIGN</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305E61-7D81-6C0F-426F-0C6195160688}"/>
              </a:ext>
            </a:extLst>
          </p:cNvPr>
          <p:cNvSpPr>
            <a:spLocks noGrp="1"/>
          </p:cNvSpPr>
          <p:nvPr>
            <p:ph idx="1"/>
          </p:nvPr>
        </p:nvSpPr>
        <p:spPr>
          <a:xfrm>
            <a:off x="640080" y="2872899"/>
            <a:ext cx="4243589" cy="3320668"/>
          </a:xfrm>
        </p:spPr>
        <p:txBody>
          <a:bodyPr>
            <a:normAutofit/>
          </a:bodyPr>
          <a:lstStyle/>
          <a:p>
            <a:pPr marL="0" indent="0">
              <a:buNone/>
            </a:pPr>
            <a:r>
              <a:rPr lang="en-US" sz="1900" dirty="0">
                <a:latin typeface="Arial" panose="020B0604020202020204" pitchFamily="34" charset="0"/>
                <a:ea typeface="Calibri" panose="020F0502020204030204" pitchFamily="34" charset="0"/>
              </a:rPr>
              <a:t>Design is a</a:t>
            </a:r>
            <a:r>
              <a:rPr lang="en-US" sz="1900" dirty="0">
                <a:effectLst/>
                <a:latin typeface="Arial" panose="020B0604020202020204" pitchFamily="34" charset="0"/>
                <a:ea typeface="Calibri" panose="020F0502020204030204" pitchFamily="34" charset="0"/>
              </a:rPr>
              <a:t> plan or drawing produced to show the look and function or workings of a building, equipment, or other object before it is made</a:t>
            </a:r>
          </a:p>
          <a:p>
            <a:endParaRPr lang="en-US" sz="1900" dirty="0">
              <a:latin typeface="Arial" panose="020B0604020202020204" pitchFamily="34" charset="0"/>
              <a:ea typeface="Calibri" panose="020F0502020204030204" pitchFamily="34" charset="0"/>
            </a:endParaRPr>
          </a:p>
          <a:p>
            <a:r>
              <a:rPr lang="en-US" sz="1900" b="1" dirty="0"/>
              <a:t>FTTH DESIGN</a:t>
            </a:r>
            <a:r>
              <a:rPr lang="en-US" sz="1900" dirty="0"/>
              <a:t>:</a:t>
            </a:r>
            <a:r>
              <a:rPr lang="en-US" sz="1900" b="1" i="0" dirty="0">
                <a:effectLst/>
                <a:latin typeface="arial" panose="020B0604020202020204" pitchFamily="34" charset="0"/>
              </a:rPr>
              <a:t> </a:t>
            </a:r>
            <a:r>
              <a:rPr lang="en-US" sz="1900" i="0" dirty="0">
                <a:effectLst/>
                <a:latin typeface="arial" panose="020B0604020202020204" pitchFamily="34" charset="0"/>
              </a:rPr>
              <a:t>a collective term used to describe a wide range of broadband network architecture options utilizing optical fiber for some or all of their last mile connectivity</a:t>
            </a:r>
            <a:r>
              <a:rPr lang="en-US" sz="1900" b="0" i="0" dirty="0">
                <a:effectLst/>
                <a:latin typeface="arial" panose="020B0604020202020204" pitchFamily="34" charset="0"/>
              </a:rPr>
              <a:t>.</a:t>
            </a:r>
          </a:p>
          <a:p>
            <a:pPr marL="0" indent="0">
              <a:buNone/>
            </a:pPr>
            <a:endParaRPr lang="en-US" sz="1900" dirty="0"/>
          </a:p>
        </p:txBody>
      </p:sp>
      <p:pic>
        <p:nvPicPr>
          <p:cNvPr id="5" name="Picture 4" descr="Cubes connected with a red line">
            <a:extLst>
              <a:ext uri="{FF2B5EF4-FFF2-40B4-BE49-F238E27FC236}">
                <a16:creationId xmlns:a16="http://schemas.microsoft.com/office/drawing/2014/main" id="{E620A9E3-5839-60DE-4E12-2679B226FE8A}"/>
              </a:ext>
            </a:extLst>
          </p:cNvPr>
          <p:cNvPicPr>
            <a:picLocks noChangeAspect="1"/>
          </p:cNvPicPr>
          <p:nvPr/>
        </p:nvPicPr>
        <p:blipFill>
          <a:blip r:embed="rId2"/>
          <a:srcRect l="17098" r="5668"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4" descr="https://fob.ng/wp-content/uploads/2022/09/image1-copy.png">
            <a:extLst>
              <a:ext uri="{FF2B5EF4-FFF2-40B4-BE49-F238E27FC236}">
                <a16:creationId xmlns:a16="http://schemas.microsoft.com/office/drawing/2014/main" id="{78B26BE4-CAF6-55E8-E58F-E134668EA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48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874C40-A0E1-3BBC-E26E-7F36B8C490DB}"/>
              </a:ext>
            </a:extLst>
          </p:cNvPr>
          <p:cNvSpPr/>
          <p:nvPr/>
        </p:nvSpPr>
        <p:spPr>
          <a:xfrm>
            <a:off x="680720" y="548640"/>
            <a:ext cx="10850880" cy="9652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A823A8-F3E2-42EA-A547-8A6F2AC802CD}"/>
              </a:ext>
            </a:extLst>
          </p:cNvPr>
          <p:cNvSpPr>
            <a:spLocks noGrp="1"/>
          </p:cNvSpPr>
          <p:nvPr>
            <p:ph type="title"/>
          </p:nvPr>
        </p:nvSpPr>
        <p:spPr/>
        <p:txBody>
          <a:bodyPr/>
          <a:lstStyle/>
          <a:p>
            <a:pPr algn="ctr"/>
            <a:r>
              <a:rPr lang="en-US" b="1" dirty="0"/>
              <a:t>DESIGN TOOLS AND DOCUMENTATION</a:t>
            </a:r>
          </a:p>
        </p:txBody>
      </p:sp>
      <p:sp>
        <p:nvSpPr>
          <p:cNvPr id="3" name="Content Placeholder 2">
            <a:extLst>
              <a:ext uri="{FF2B5EF4-FFF2-40B4-BE49-F238E27FC236}">
                <a16:creationId xmlns:a16="http://schemas.microsoft.com/office/drawing/2014/main" id="{0F000D2E-988F-4E2A-A814-82A5D2D8406C}"/>
              </a:ext>
            </a:extLst>
          </p:cNvPr>
          <p:cNvSpPr>
            <a:spLocks noGrp="1"/>
          </p:cNvSpPr>
          <p:nvPr>
            <p:ph idx="1"/>
          </p:nvPr>
        </p:nvSpPr>
        <p:spPr/>
        <p:txBody>
          <a:bodyPr>
            <a:normAutofit fontScale="85000" lnSpcReduction="20000"/>
          </a:bodyPr>
          <a:lstStyle/>
          <a:p>
            <a:pPr>
              <a:lnSpc>
                <a:spcPct val="110000"/>
              </a:lnSpc>
            </a:pPr>
            <a:r>
              <a:rPr lang="en-US" sz="2800" dirty="0">
                <a:solidFill>
                  <a:srgbClr val="333333"/>
                </a:solidFill>
                <a:latin typeface="Cambria" panose="02040503050406030204" pitchFamily="18" charset="0"/>
                <a:ea typeface="Cambria" panose="02040503050406030204" pitchFamily="18" charset="0"/>
              </a:rPr>
              <a:t>Google Erath</a:t>
            </a:r>
          </a:p>
          <a:p>
            <a:pPr>
              <a:lnSpc>
                <a:spcPct val="110000"/>
              </a:lnSpc>
            </a:pPr>
            <a:r>
              <a:rPr lang="en-US" sz="2800" dirty="0">
                <a:solidFill>
                  <a:srgbClr val="333333"/>
                </a:solidFill>
                <a:latin typeface="Cambria" panose="02040503050406030204" pitchFamily="18" charset="0"/>
                <a:ea typeface="Cambria" panose="02040503050406030204" pitchFamily="18" charset="0"/>
              </a:rPr>
              <a:t>Google Map</a:t>
            </a:r>
          </a:p>
          <a:p>
            <a:pPr>
              <a:lnSpc>
                <a:spcPct val="110000"/>
              </a:lnSpc>
            </a:pPr>
            <a:r>
              <a:rPr lang="en-US" sz="2800" dirty="0">
                <a:solidFill>
                  <a:srgbClr val="333333"/>
                </a:solidFill>
                <a:latin typeface="Cambria" panose="02040503050406030204" pitchFamily="18" charset="0"/>
                <a:ea typeface="Cambria" panose="02040503050406030204" pitchFamily="18" charset="0"/>
              </a:rPr>
              <a:t>AutoCAD</a:t>
            </a:r>
          </a:p>
          <a:p>
            <a:pPr>
              <a:lnSpc>
                <a:spcPct val="110000"/>
              </a:lnSpc>
            </a:pPr>
            <a:r>
              <a:rPr lang="en-US" sz="2800" dirty="0">
                <a:solidFill>
                  <a:srgbClr val="333333"/>
                </a:solidFill>
                <a:latin typeface="Cambria" panose="02040503050406030204" pitchFamily="18" charset="0"/>
                <a:ea typeface="Cambria" panose="02040503050406030204" pitchFamily="18" charset="0"/>
              </a:rPr>
              <a:t>Visio</a:t>
            </a:r>
          </a:p>
          <a:p>
            <a:pPr>
              <a:lnSpc>
                <a:spcPct val="110000"/>
              </a:lnSpc>
            </a:pPr>
            <a:r>
              <a:rPr lang="en-US" sz="2800" dirty="0">
                <a:solidFill>
                  <a:srgbClr val="333333"/>
                </a:solidFill>
                <a:latin typeface="Cambria" panose="02040503050406030204" pitchFamily="18" charset="0"/>
                <a:ea typeface="Cambria" panose="02040503050406030204" pitchFamily="18" charset="0"/>
              </a:rPr>
              <a:t>MS Excel</a:t>
            </a:r>
          </a:p>
          <a:p>
            <a:pPr>
              <a:lnSpc>
                <a:spcPct val="110000"/>
              </a:lnSpc>
            </a:pPr>
            <a:r>
              <a:rPr lang="en-US" sz="2800" dirty="0">
                <a:solidFill>
                  <a:srgbClr val="333333"/>
                </a:solidFill>
                <a:latin typeface="Cambria" panose="02040503050406030204" pitchFamily="18" charset="0"/>
                <a:ea typeface="Cambria" panose="02040503050406030204" pitchFamily="18" charset="0"/>
              </a:rPr>
              <a:t>MS Words</a:t>
            </a:r>
          </a:p>
          <a:p>
            <a:pPr>
              <a:lnSpc>
                <a:spcPct val="110000"/>
              </a:lnSpc>
            </a:pPr>
            <a:r>
              <a:rPr lang="en-US" sz="2800" dirty="0">
                <a:solidFill>
                  <a:srgbClr val="333333"/>
                </a:solidFill>
                <a:latin typeface="Cambria" panose="02040503050406030204" pitchFamily="18" charset="0"/>
                <a:ea typeface="Cambria" panose="02040503050406030204" pitchFamily="18" charset="0"/>
              </a:rPr>
              <a:t>QGIS</a:t>
            </a:r>
          </a:p>
          <a:p>
            <a:pPr>
              <a:lnSpc>
                <a:spcPct val="110000"/>
              </a:lnSpc>
            </a:pPr>
            <a:r>
              <a:rPr lang="en-US" sz="2800" dirty="0" err="1">
                <a:solidFill>
                  <a:srgbClr val="333333"/>
                </a:solidFill>
                <a:latin typeface="Cambria" panose="02040503050406030204" pitchFamily="18" charset="0"/>
                <a:ea typeface="Cambria" panose="02040503050406030204" pitchFamily="18" charset="0"/>
              </a:rPr>
              <a:t>OSPInsight</a:t>
            </a:r>
            <a:endParaRPr lang="en-US" sz="2800" dirty="0">
              <a:solidFill>
                <a:srgbClr val="333333"/>
              </a:solidFill>
              <a:latin typeface="Cambria" panose="02040503050406030204" pitchFamily="18" charset="0"/>
              <a:ea typeface="Cambria" panose="02040503050406030204" pitchFamily="18" charset="0"/>
            </a:endParaRPr>
          </a:p>
          <a:p>
            <a:pPr>
              <a:lnSpc>
                <a:spcPct val="120000"/>
              </a:lnSpc>
            </a:pPr>
            <a:r>
              <a:rPr lang="en-US" sz="2800" dirty="0" err="1">
                <a:solidFill>
                  <a:srgbClr val="333333"/>
                </a:solidFill>
                <a:latin typeface="Cambria" panose="02040503050406030204" pitchFamily="18" charset="0"/>
                <a:ea typeface="Cambria" panose="02040503050406030204" pitchFamily="18" charset="0"/>
              </a:rPr>
              <a:t>Softelnet</a:t>
            </a:r>
            <a:endParaRPr lang="en-US" sz="2800" dirty="0">
              <a:solidFill>
                <a:srgbClr val="333333"/>
              </a:solidFill>
              <a:latin typeface="Cambria" panose="02040503050406030204" pitchFamily="18" charset="0"/>
              <a:ea typeface="Cambria" panose="02040503050406030204" pitchFamily="18" charset="0"/>
            </a:endParaRPr>
          </a:p>
          <a:p>
            <a:endParaRPr lang="en-US" dirty="0"/>
          </a:p>
        </p:txBody>
      </p:sp>
      <p:pic>
        <p:nvPicPr>
          <p:cNvPr id="4" name="Picture 4" descr="https://fob.ng/wp-content/uploads/2022/09/image1-copy.png">
            <a:extLst>
              <a:ext uri="{FF2B5EF4-FFF2-40B4-BE49-F238E27FC236}">
                <a16:creationId xmlns:a16="http://schemas.microsoft.com/office/drawing/2014/main" id="{E713A3C4-5FC2-5AD7-594C-90C5AE2A3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141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0394792-D072-DC91-A9FD-2E01E7275DDF}"/>
              </a:ext>
            </a:extLst>
          </p:cNvPr>
          <p:cNvSpPr/>
          <p:nvPr/>
        </p:nvSpPr>
        <p:spPr>
          <a:xfrm>
            <a:off x="680720" y="548640"/>
            <a:ext cx="10850880" cy="9652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4B683C-8026-E9F5-8B0D-404176ABF151}"/>
              </a:ext>
            </a:extLst>
          </p:cNvPr>
          <p:cNvSpPr>
            <a:spLocks noGrp="1"/>
          </p:cNvSpPr>
          <p:nvPr>
            <p:ph type="title"/>
          </p:nvPr>
        </p:nvSpPr>
        <p:spPr/>
        <p:txBody>
          <a:bodyPr/>
          <a:lstStyle/>
          <a:p>
            <a:pPr algn="ctr"/>
            <a:r>
              <a:rPr lang="en-US" b="0" i="0" dirty="0">
                <a:solidFill>
                  <a:srgbClr val="202124"/>
                </a:solidFill>
                <a:effectLst/>
                <a:latin typeface="arial" panose="020B0604020202020204" pitchFamily="34" charset="0"/>
              </a:rPr>
              <a:t>Architecture Design of FTTH Network</a:t>
            </a:r>
            <a:endParaRPr lang="en-US" dirty="0"/>
          </a:p>
        </p:txBody>
      </p:sp>
      <p:sp>
        <p:nvSpPr>
          <p:cNvPr id="3" name="Content Placeholder 2">
            <a:extLst>
              <a:ext uri="{FF2B5EF4-FFF2-40B4-BE49-F238E27FC236}">
                <a16:creationId xmlns:a16="http://schemas.microsoft.com/office/drawing/2014/main" id="{E8395C0A-70D6-588A-6D58-8AF925DE5323}"/>
              </a:ext>
            </a:extLst>
          </p:cNvPr>
          <p:cNvSpPr>
            <a:spLocks noGrp="1"/>
          </p:cNvSpPr>
          <p:nvPr>
            <p:ph idx="1"/>
          </p:nvPr>
        </p:nvSpPr>
        <p:spPr/>
        <p:txBody>
          <a:bodyPr/>
          <a:lstStyle/>
          <a:p>
            <a:r>
              <a:rPr lang="en-US" sz="2400" b="1" i="0" dirty="0">
                <a:solidFill>
                  <a:srgbClr val="202124"/>
                </a:solidFill>
                <a:effectLst/>
                <a:latin typeface="arial" panose="020B0604020202020204" pitchFamily="34" charset="0"/>
              </a:rPr>
              <a:t>Architecture of GPON FTTH Network</a:t>
            </a:r>
            <a:r>
              <a:rPr lang="en-US" sz="2400" b="0" i="0" dirty="0">
                <a:solidFill>
                  <a:srgbClr val="202124"/>
                </a:solidFill>
                <a:effectLst/>
                <a:latin typeface="arial" panose="020B0604020202020204" pitchFamily="34" charset="0"/>
              </a:rPr>
              <a:t>: </a:t>
            </a:r>
            <a:r>
              <a:rPr lang="en-US" sz="2400" dirty="0">
                <a:solidFill>
                  <a:srgbClr val="202124"/>
                </a:solidFill>
                <a:latin typeface="arial" panose="020B0604020202020204" pitchFamily="34" charset="0"/>
              </a:rPr>
              <a:t>An FTTH access network comprises five areas, which are a core network area, a central office area, a feeder area, a distribution area and a user area/customer premises.</a:t>
            </a:r>
          </a:p>
          <a:p>
            <a:endParaRPr lang="en-US" dirty="0"/>
          </a:p>
        </p:txBody>
      </p:sp>
      <p:pic>
        <p:nvPicPr>
          <p:cNvPr id="4" name="Picture 4" descr="https://fob.ng/wp-content/uploads/2022/09/image1-copy.png">
            <a:extLst>
              <a:ext uri="{FF2B5EF4-FFF2-40B4-BE49-F238E27FC236}">
                <a16:creationId xmlns:a16="http://schemas.microsoft.com/office/drawing/2014/main" id="{EC0FC2BB-3BA3-325A-C5AC-6CF33A4076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883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934FD4-3624-0637-7FA2-E036084232CB}"/>
              </a:ext>
            </a:extLst>
          </p:cNvPr>
          <p:cNvSpPr/>
          <p:nvPr/>
        </p:nvSpPr>
        <p:spPr>
          <a:xfrm>
            <a:off x="680720" y="548640"/>
            <a:ext cx="10850880" cy="9652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57122A-EA44-43A0-893C-45E916101C71}"/>
              </a:ext>
            </a:extLst>
          </p:cNvPr>
          <p:cNvSpPr>
            <a:spLocks noGrp="1"/>
          </p:cNvSpPr>
          <p:nvPr>
            <p:ph type="title"/>
          </p:nvPr>
        </p:nvSpPr>
        <p:spPr/>
        <p:txBody>
          <a:bodyPr/>
          <a:lstStyle/>
          <a:p>
            <a:pPr algn="ctr"/>
            <a:r>
              <a:rPr lang="en-US" b="1" dirty="0"/>
              <a:t>GPON TECHNOLOGY</a:t>
            </a:r>
          </a:p>
        </p:txBody>
      </p:sp>
      <p:sp>
        <p:nvSpPr>
          <p:cNvPr id="3" name="Content Placeholder 2">
            <a:extLst>
              <a:ext uri="{FF2B5EF4-FFF2-40B4-BE49-F238E27FC236}">
                <a16:creationId xmlns:a16="http://schemas.microsoft.com/office/drawing/2014/main" id="{E82A791B-1B11-4822-AA1E-8CB12000BC77}"/>
              </a:ext>
            </a:extLst>
          </p:cNvPr>
          <p:cNvSpPr>
            <a:spLocks noGrp="1"/>
          </p:cNvSpPr>
          <p:nvPr>
            <p:ph idx="1"/>
          </p:nvPr>
        </p:nvSpPr>
        <p:spPr/>
        <p:txBody>
          <a:bodyPr/>
          <a:lstStyle/>
          <a:p>
            <a:pPr marL="0" indent="0">
              <a:buNone/>
            </a:pPr>
            <a:r>
              <a:rPr lang="en-US" sz="28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GPON stands for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Gigabit Passive Optical Networks</a:t>
            </a:r>
            <a:r>
              <a:rPr lang="en-US" sz="2800" dirty="0">
                <a:effectLst/>
                <a:latin typeface="Calibri" panose="020F0502020204030204" pitchFamily="34" charset="0"/>
                <a:ea typeface="Calibri" panose="020F0502020204030204" pitchFamily="34" charset="0"/>
                <a:cs typeface="Times New Roman" panose="02020603050405020304" pitchFamily="18" charset="0"/>
              </a:rPr>
              <a:t>. A GPON network includes shared network equipment in the central office (OLT) and a dedicated optical unit at each subscriber location (ONU/ONT).</a:t>
            </a:r>
          </a:p>
          <a:p>
            <a:pPr marL="0" indent="0">
              <a:buNone/>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4AC2A584-DB8C-48E8-9A36-AF6BDD18E4A3}"/>
              </a:ext>
            </a:extLst>
          </p:cNvPr>
          <p:cNvPicPr>
            <a:picLocks noChangeAspect="1"/>
          </p:cNvPicPr>
          <p:nvPr/>
        </p:nvPicPr>
        <p:blipFill>
          <a:blip r:embed="rId2"/>
          <a:stretch>
            <a:fillRect/>
          </a:stretch>
        </p:blipFill>
        <p:spPr>
          <a:xfrm>
            <a:off x="2947773" y="3045205"/>
            <a:ext cx="5114047" cy="3022702"/>
          </a:xfrm>
          <a:prstGeom prst="rect">
            <a:avLst/>
          </a:prstGeom>
        </p:spPr>
      </p:pic>
      <p:pic>
        <p:nvPicPr>
          <p:cNvPr id="5" name="Picture 4" descr="https://fob.ng/wp-content/uploads/2022/09/image1-copy.png">
            <a:extLst>
              <a:ext uri="{FF2B5EF4-FFF2-40B4-BE49-F238E27FC236}">
                <a16:creationId xmlns:a16="http://schemas.microsoft.com/office/drawing/2014/main" id="{6D4030AD-E75F-C7CA-D5DC-707719D7E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651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B578427-89D2-8033-1623-63BEB7DE019A}"/>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FTTH PLANNING</a:t>
            </a:r>
          </a:p>
        </p:txBody>
      </p:sp>
      <p:sp>
        <p:nvSpPr>
          <p:cNvPr id="3" name="Content Placeholder 2">
            <a:extLst>
              <a:ext uri="{FF2B5EF4-FFF2-40B4-BE49-F238E27FC236}">
                <a16:creationId xmlns:a16="http://schemas.microsoft.com/office/drawing/2014/main" id="{A1A2E100-D19D-CEAD-7C8D-D63D9B6721ED}"/>
              </a:ext>
            </a:extLst>
          </p:cNvPr>
          <p:cNvSpPr>
            <a:spLocks noGrp="1"/>
          </p:cNvSpPr>
          <p:nvPr>
            <p:ph idx="1"/>
          </p:nvPr>
        </p:nvSpPr>
        <p:spPr>
          <a:xfrm>
            <a:off x="1966912" y="5645150"/>
            <a:ext cx="8258176" cy="631825"/>
          </a:xfrm>
        </p:spPr>
        <p:txBody>
          <a:bodyPr vert="horz" lIns="91440" tIns="45720" rIns="91440" bIns="45720" rtlCol="0" anchor="ctr">
            <a:normAutofit/>
          </a:bodyPr>
          <a:lstStyle/>
          <a:p>
            <a:pPr marL="0" indent="0" algn="ctr">
              <a:buNone/>
            </a:pPr>
            <a:r>
              <a:rPr lang="en-US" kern="1200" dirty="0">
                <a:solidFill>
                  <a:schemeClr val="tx1"/>
                </a:solidFill>
                <a:latin typeface="+mn-lt"/>
                <a:ea typeface="+mn-ea"/>
                <a:cs typeface="+mn-cs"/>
              </a:rPr>
              <a:t>NEXT</a:t>
            </a: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https://fob.ng/wp-content/uploads/2022/09/image1-copy.png">
            <a:extLst>
              <a:ext uri="{FF2B5EF4-FFF2-40B4-BE49-F238E27FC236}">
                <a16:creationId xmlns:a16="http://schemas.microsoft.com/office/drawing/2014/main" id="{012F3546-999B-97F6-E8B7-8B7AA7A8D5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801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C7824-7AA9-F993-20B6-BD09B3DB2207}"/>
              </a:ext>
            </a:extLst>
          </p:cNvPr>
          <p:cNvSpPr>
            <a:spLocks noGrp="1"/>
          </p:cNvSpPr>
          <p:nvPr>
            <p:ph type="title"/>
          </p:nvPr>
        </p:nvSpPr>
        <p:spPr/>
        <p:txBody>
          <a:bodyPr/>
          <a:lstStyle/>
          <a:p>
            <a:r>
              <a:rPr lang="en-US" b="1" dirty="0"/>
              <a:t>NETWORK DESIGN TOPOLOGY</a:t>
            </a:r>
          </a:p>
        </p:txBody>
      </p:sp>
      <p:pic>
        <p:nvPicPr>
          <p:cNvPr id="6" name="Content Placeholder 5">
            <a:extLst>
              <a:ext uri="{FF2B5EF4-FFF2-40B4-BE49-F238E27FC236}">
                <a16:creationId xmlns:a16="http://schemas.microsoft.com/office/drawing/2014/main" id="{89159B9A-0C9E-5AEC-4C72-08D98BCB490F}"/>
              </a:ext>
            </a:extLst>
          </p:cNvPr>
          <p:cNvPicPr>
            <a:picLocks noGrp="1" noChangeAspect="1"/>
          </p:cNvPicPr>
          <p:nvPr>
            <p:ph idx="1"/>
          </p:nvPr>
        </p:nvPicPr>
        <p:blipFill>
          <a:blip r:embed="rId2"/>
          <a:stretch>
            <a:fillRect/>
          </a:stretch>
        </p:blipFill>
        <p:spPr>
          <a:xfrm>
            <a:off x="838200" y="2191504"/>
            <a:ext cx="10515600" cy="3619580"/>
          </a:xfrm>
          <a:prstGeom prst="rect">
            <a:avLst/>
          </a:prstGeom>
        </p:spPr>
      </p:pic>
      <p:pic>
        <p:nvPicPr>
          <p:cNvPr id="3" name="Picture 4" descr="https://fob.ng/wp-content/uploads/2022/09/image1-copy.png">
            <a:extLst>
              <a:ext uri="{FF2B5EF4-FFF2-40B4-BE49-F238E27FC236}">
                <a16:creationId xmlns:a16="http://schemas.microsoft.com/office/drawing/2014/main" id="{9CA202C6-76E0-9BC3-100E-5E2C1F090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8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A5625-0523-2F29-5DA9-8FAB7F66C214}"/>
              </a:ext>
            </a:extLst>
          </p:cNvPr>
          <p:cNvSpPr>
            <a:spLocks noGrp="1"/>
          </p:cNvSpPr>
          <p:nvPr>
            <p:ph type="title"/>
          </p:nvPr>
        </p:nvSpPr>
        <p:spPr>
          <a:xfrm>
            <a:off x="1493520" y="275226"/>
            <a:ext cx="9204960" cy="1183713"/>
          </a:xfrm>
        </p:spPr>
        <p:txBody>
          <a:bodyPr/>
          <a:lstStyle/>
          <a:p>
            <a:pPr algn="ctr"/>
            <a:r>
              <a:rPr lang="en-US" b="1" dirty="0"/>
              <a:t>TYPES OF FIBER OPTIC CABLE</a:t>
            </a:r>
          </a:p>
        </p:txBody>
      </p:sp>
      <p:sp>
        <p:nvSpPr>
          <p:cNvPr id="3" name="Content Placeholder 2">
            <a:extLst>
              <a:ext uri="{FF2B5EF4-FFF2-40B4-BE49-F238E27FC236}">
                <a16:creationId xmlns:a16="http://schemas.microsoft.com/office/drawing/2014/main" id="{B81289D8-BFD4-A11D-9865-7C13089E3E3B}"/>
              </a:ext>
            </a:extLst>
          </p:cNvPr>
          <p:cNvSpPr>
            <a:spLocks noGrp="1"/>
          </p:cNvSpPr>
          <p:nvPr>
            <p:ph idx="1"/>
          </p:nvPr>
        </p:nvSpPr>
        <p:spPr/>
        <p:txBody>
          <a:bodyPr/>
          <a:lstStyle/>
          <a:p>
            <a:r>
              <a:rPr lang="en-US" dirty="0"/>
              <a:t>OUTDOOR CABLE</a:t>
            </a:r>
          </a:p>
          <a:p>
            <a:endParaRPr lang="en-US" dirty="0"/>
          </a:p>
          <a:p>
            <a:endParaRPr lang="en-US" dirty="0"/>
          </a:p>
          <a:p>
            <a:endParaRPr lang="en-US" dirty="0"/>
          </a:p>
          <a:p>
            <a:endParaRPr lang="en-US" dirty="0"/>
          </a:p>
          <a:p>
            <a:r>
              <a:rPr lang="en-US" dirty="0"/>
              <a:t>INDOOR CABLE</a:t>
            </a:r>
          </a:p>
          <a:p>
            <a:endParaRPr lang="en-US" dirty="0"/>
          </a:p>
        </p:txBody>
      </p:sp>
      <p:pic>
        <p:nvPicPr>
          <p:cNvPr id="5" name="Picture 4">
            <a:extLst>
              <a:ext uri="{FF2B5EF4-FFF2-40B4-BE49-F238E27FC236}">
                <a16:creationId xmlns:a16="http://schemas.microsoft.com/office/drawing/2014/main" id="{3DCEE619-8BD4-5571-072D-28ED182FB99B}"/>
              </a:ext>
            </a:extLst>
          </p:cNvPr>
          <p:cNvPicPr>
            <a:picLocks noChangeAspect="1"/>
          </p:cNvPicPr>
          <p:nvPr/>
        </p:nvPicPr>
        <p:blipFill>
          <a:blip r:embed="rId2"/>
          <a:stretch>
            <a:fillRect/>
          </a:stretch>
        </p:blipFill>
        <p:spPr>
          <a:xfrm>
            <a:off x="5556596" y="1436764"/>
            <a:ext cx="3269673" cy="2446626"/>
          </a:xfrm>
          <a:prstGeom prst="rect">
            <a:avLst/>
          </a:prstGeom>
        </p:spPr>
      </p:pic>
      <p:pic>
        <p:nvPicPr>
          <p:cNvPr id="7" name="Picture 6">
            <a:extLst>
              <a:ext uri="{FF2B5EF4-FFF2-40B4-BE49-F238E27FC236}">
                <a16:creationId xmlns:a16="http://schemas.microsoft.com/office/drawing/2014/main" id="{A8315E31-68F6-C8C2-A1D6-B9DF9AA42E45}"/>
              </a:ext>
            </a:extLst>
          </p:cNvPr>
          <p:cNvPicPr>
            <a:picLocks noChangeAspect="1"/>
          </p:cNvPicPr>
          <p:nvPr/>
        </p:nvPicPr>
        <p:blipFill>
          <a:blip r:embed="rId3"/>
          <a:stretch>
            <a:fillRect/>
          </a:stretch>
        </p:blipFill>
        <p:spPr>
          <a:xfrm>
            <a:off x="5130800" y="3842412"/>
            <a:ext cx="4033520" cy="2569841"/>
          </a:xfrm>
          <a:prstGeom prst="rect">
            <a:avLst/>
          </a:prstGeom>
        </p:spPr>
      </p:pic>
      <p:pic>
        <p:nvPicPr>
          <p:cNvPr id="4" name="Picture 4" descr="https://fob.ng/wp-content/uploads/2022/09/image1-copy.png">
            <a:extLst>
              <a:ext uri="{FF2B5EF4-FFF2-40B4-BE49-F238E27FC236}">
                <a16:creationId xmlns:a16="http://schemas.microsoft.com/office/drawing/2014/main" id="{E47530F8-181B-910C-60BC-F00772C7B6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423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BBF9D7-23A4-D34D-CB7F-7E545DF531DB}"/>
              </a:ext>
            </a:extLst>
          </p:cNvPr>
          <p:cNvPicPr>
            <a:picLocks noGrp="1" noChangeAspect="1"/>
          </p:cNvPicPr>
          <p:nvPr>
            <p:ph idx="1"/>
          </p:nvPr>
        </p:nvPicPr>
        <p:blipFill>
          <a:blip r:embed="rId2"/>
          <a:srcRect r="1608"/>
          <a:stretch/>
        </p:blipFill>
        <p:spPr>
          <a:xfrm>
            <a:off x="1580284" y="1822692"/>
            <a:ext cx="8701636" cy="2847975"/>
          </a:xfrm>
        </p:spPr>
      </p:pic>
      <p:sp>
        <p:nvSpPr>
          <p:cNvPr id="2" name="TextBox 1">
            <a:extLst>
              <a:ext uri="{FF2B5EF4-FFF2-40B4-BE49-F238E27FC236}">
                <a16:creationId xmlns:a16="http://schemas.microsoft.com/office/drawing/2014/main" id="{00AF20BF-2DCD-4612-5383-C8E1CAB5CBB0}"/>
              </a:ext>
            </a:extLst>
          </p:cNvPr>
          <p:cNvSpPr txBox="1"/>
          <p:nvPr/>
        </p:nvSpPr>
        <p:spPr>
          <a:xfrm>
            <a:off x="4419600" y="563545"/>
            <a:ext cx="3352800" cy="769441"/>
          </a:xfrm>
          <a:prstGeom prst="rect">
            <a:avLst/>
          </a:prstGeom>
          <a:noFill/>
        </p:spPr>
        <p:txBody>
          <a:bodyPr wrap="square" rtlCol="0">
            <a:spAutoFit/>
          </a:bodyPr>
          <a:lstStyle/>
          <a:p>
            <a:pPr algn="ctr"/>
            <a:r>
              <a:rPr lang="en-US" sz="4400" b="1" dirty="0"/>
              <a:t>CABLES</a:t>
            </a:r>
            <a:endParaRPr lang="en-US" sz="4400" dirty="0"/>
          </a:p>
        </p:txBody>
      </p:sp>
      <p:pic>
        <p:nvPicPr>
          <p:cNvPr id="3" name="Picture 4" descr="https://fob.ng/wp-content/uploads/2022/09/image1-copy.png">
            <a:extLst>
              <a:ext uri="{FF2B5EF4-FFF2-40B4-BE49-F238E27FC236}">
                <a16:creationId xmlns:a16="http://schemas.microsoft.com/office/drawing/2014/main" id="{02225DAE-6513-D6DB-09AF-F9FD866874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408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EE330-8CE2-46E0-B0E1-C55A08DA3081}"/>
              </a:ext>
            </a:extLst>
          </p:cNvPr>
          <p:cNvSpPr>
            <a:spLocks noGrp="1"/>
          </p:cNvSpPr>
          <p:nvPr>
            <p:ph type="title"/>
          </p:nvPr>
        </p:nvSpPr>
        <p:spPr/>
        <p:txBody>
          <a:bodyPr/>
          <a:lstStyle/>
          <a:p>
            <a:pPr algn="ctr"/>
            <a:r>
              <a:rPr lang="en-US" b="1" dirty="0"/>
              <a:t>ACHITECTURAL DESIGN OF FTTH</a:t>
            </a:r>
          </a:p>
        </p:txBody>
      </p:sp>
      <p:pic>
        <p:nvPicPr>
          <p:cNvPr id="4" name="Content Placeholder 3">
            <a:extLst>
              <a:ext uri="{FF2B5EF4-FFF2-40B4-BE49-F238E27FC236}">
                <a16:creationId xmlns:a16="http://schemas.microsoft.com/office/drawing/2014/main" id="{8610EFCC-5371-4C9A-A759-F79B3B686A99}"/>
              </a:ext>
            </a:extLst>
          </p:cNvPr>
          <p:cNvPicPr>
            <a:picLocks noGrp="1" noChangeAspect="1"/>
          </p:cNvPicPr>
          <p:nvPr>
            <p:ph idx="1"/>
          </p:nvPr>
        </p:nvPicPr>
        <p:blipFill>
          <a:blip r:embed="rId2"/>
          <a:stretch>
            <a:fillRect/>
          </a:stretch>
        </p:blipFill>
        <p:spPr>
          <a:xfrm>
            <a:off x="3657388" y="2477162"/>
            <a:ext cx="4877223" cy="3048264"/>
          </a:xfrm>
          <a:prstGeom prst="rect">
            <a:avLst/>
          </a:prstGeom>
        </p:spPr>
      </p:pic>
      <p:pic>
        <p:nvPicPr>
          <p:cNvPr id="3" name="Picture 4" descr="https://fob.ng/wp-content/uploads/2022/09/image1-copy.png">
            <a:extLst>
              <a:ext uri="{FF2B5EF4-FFF2-40B4-BE49-F238E27FC236}">
                <a16:creationId xmlns:a16="http://schemas.microsoft.com/office/drawing/2014/main" id="{56117897-A088-7421-8C6C-3341924342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813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6330F4-0CD8-4B1C-8257-F2785B272BD4}"/>
              </a:ext>
            </a:extLst>
          </p:cNvPr>
          <p:cNvSpPr>
            <a:spLocks noGrp="1"/>
          </p:cNvSpPr>
          <p:nvPr>
            <p:ph type="title"/>
          </p:nvPr>
        </p:nvSpPr>
        <p:spPr>
          <a:xfrm>
            <a:off x="660199" y="254000"/>
            <a:ext cx="5334197" cy="660400"/>
          </a:xfrm>
        </p:spPr>
        <p:txBody>
          <a:bodyPr anchor="ctr">
            <a:normAutofit/>
          </a:bodyPr>
          <a:lstStyle/>
          <a:p>
            <a:r>
              <a:rPr lang="en-US" sz="4000" b="1" dirty="0">
                <a:latin typeface="+mn-lt"/>
              </a:rPr>
              <a:t>OUTSIDE PLANT </a:t>
            </a:r>
          </a:p>
        </p:txBody>
      </p:sp>
      <p:sp>
        <p:nvSpPr>
          <p:cNvPr id="3" name="Content Placeholder 2">
            <a:extLst>
              <a:ext uri="{FF2B5EF4-FFF2-40B4-BE49-F238E27FC236}">
                <a16:creationId xmlns:a16="http://schemas.microsoft.com/office/drawing/2014/main" id="{40D3C821-5C46-4F99-AA45-626B0080258F}"/>
              </a:ext>
            </a:extLst>
          </p:cNvPr>
          <p:cNvSpPr>
            <a:spLocks noGrp="1"/>
          </p:cNvSpPr>
          <p:nvPr>
            <p:ph idx="1"/>
          </p:nvPr>
        </p:nvSpPr>
        <p:spPr>
          <a:xfrm>
            <a:off x="660198" y="2001282"/>
            <a:ext cx="5334197" cy="3769835"/>
          </a:xfrm>
        </p:spPr>
        <p:txBody>
          <a:bodyPr anchor="ctr">
            <a:noAutofit/>
          </a:bodyPr>
          <a:lstStyle/>
          <a:p>
            <a:pPr marL="0" marR="0" algn="just">
              <a:spcBef>
                <a:spcPts val="0"/>
              </a:spcBef>
              <a:spcAft>
                <a:spcPts val="800"/>
              </a:spcAft>
            </a:pPr>
            <a:r>
              <a:rPr lang="en-US" sz="1600" dirty="0">
                <a:effectLst/>
                <a:latin typeface="Avenir Next LT Pro" panose="020B0504020202020204" pitchFamily="34" charset="0"/>
                <a:ea typeface="Calibri" panose="020F0502020204030204" pitchFamily="34" charset="0"/>
                <a:cs typeface="Times New Roman" panose="02020603050405020304" pitchFamily="18" charset="0"/>
              </a:rPr>
              <a:t>A passive optical network is a fiber-optic telecommunications technology for delivering broadband network access to end-customers .</a:t>
            </a:r>
            <a:endParaRPr lang="en-US" sz="18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0" marR="0" algn="just">
              <a:spcBef>
                <a:spcPts val="0"/>
              </a:spcBef>
              <a:spcAft>
                <a:spcPts val="800"/>
              </a:spcAft>
            </a:pP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A GPON network is capable of transmitting multiplexing divided by time (TDM), Ethernet, and ATP traffic. These type of networks consists of an OLT (Optical Line Terminals) unit, an ONU (Optical Network Unit) and a splitter (Splitter). The splitter will redirect the signal when necessary. The OLT unit takes all the optical signals in the form of light beams from the ONUs and converts them into electrical signals. OLTs typically support up to 72 ports. An ONU connects end users and forwards the signal back to the OLTs. A GPON Network supports a physical distance of up to 20 kilometers and can provide service to 64 end users. GPON uses upstream and downstream data using Optical Wavelength Division Multiplexing (WDM).</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Protocol level security:</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Basic Encryption</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Downstream speed:</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2.4 Gbps </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Upstream speed:</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1.2 Gbps</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80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Logic maximum distance:</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60 km </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600" b="1" dirty="0">
                <a:effectLst/>
                <a:latin typeface="Avenir Next LT Pro" panose="020B0504020202020204" pitchFamily="34" charset="0"/>
                <a:ea typeface="Times New Roman" panose="02020603050405020304" pitchFamily="18" charset="0"/>
                <a:cs typeface="Times New Roman" panose="02020603050405020304" pitchFamily="18" charset="0"/>
              </a:rPr>
              <a:t>Physical Maximum distance:</a:t>
            </a:r>
            <a:r>
              <a:rPr lang="en-US" sz="1600" dirty="0">
                <a:effectLst/>
                <a:latin typeface="Avenir Next LT Pro" panose="020B0504020202020204" pitchFamily="34" charset="0"/>
                <a:ea typeface="Times New Roman" panose="02020603050405020304" pitchFamily="18" charset="0"/>
                <a:cs typeface="Times New Roman" panose="02020603050405020304" pitchFamily="18" charset="0"/>
              </a:rPr>
              <a:t> 20 km</a:t>
            </a:r>
            <a:endParaRPr lang="en-US" sz="1600" dirty="0">
              <a:effectLst/>
              <a:latin typeface="Avenir Next LT Pro" panose="020B0504020202020204" pitchFamily="34" charset="0"/>
              <a:ea typeface="Calibri" panose="020F0502020204030204" pitchFamily="34" charset="0"/>
              <a:cs typeface="Times New Roman" panose="02020603050405020304" pitchFamily="18" charset="0"/>
            </a:endParaRPr>
          </a:p>
          <a:p>
            <a:endParaRPr lang="en-US" sz="1400" dirty="0"/>
          </a:p>
        </p:txBody>
      </p:sp>
      <p:pic>
        <p:nvPicPr>
          <p:cNvPr id="5" name="Picture 4">
            <a:extLst>
              <a:ext uri="{FF2B5EF4-FFF2-40B4-BE49-F238E27FC236}">
                <a16:creationId xmlns:a16="http://schemas.microsoft.com/office/drawing/2014/main" id="{C64A4020-E2E7-0ABC-DE7D-47763E4E60AF}"/>
              </a:ext>
            </a:extLst>
          </p:cNvPr>
          <p:cNvPicPr>
            <a:picLocks noChangeAspect="1"/>
          </p:cNvPicPr>
          <p:nvPr/>
        </p:nvPicPr>
        <p:blipFill>
          <a:blip r:embed="rId2"/>
          <a:srcRect l="24941" r="31376"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pic>
        <p:nvPicPr>
          <p:cNvPr id="4" name="Picture 4" descr="https://fob.ng/wp-content/uploads/2022/09/image1-copy.png">
            <a:extLst>
              <a:ext uri="{FF2B5EF4-FFF2-40B4-BE49-F238E27FC236}">
                <a16:creationId xmlns:a16="http://schemas.microsoft.com/office/drawing/2014/main" id="{B987A5FB-6AE0-3217-A4DA-85C6617A3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72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8C9B2-6A6D-4F4E-B2B8-4DF13E64CDF7}"/>
              </a:ext>
            </a:extLst>
          </p:cNvPr>
          <p:cNvSpPr>
            <a:spLocks noGrp="1"/>
          </p:cNvSpPr>
          <p:nvPr>
            <p:ph type="title"/>
          </p:nvPr>
        </p:nvSpPr>
        <p:spPr>
          <a:xfrm>
            <a:off x="838200" y="365125"/>
            <a:ext cx="10515600" cy="884555"/>
          </a:xfrm>
        </p:spPr>
        <p:txBody>
          <a:bodyPr/>
          <a:lstStyle/>
          <a:p>
            <a:pPr algn="ctr"/>
            <a:r>
              <a:rPr lang="en-US" b="1" dirty="0"/>
              <a:t>SAMPLE OF DESIGN</a:t>
            </a:r>
          </a:p>
        </p:txBody>
      </p:sp>
      <p:pic>
        <p:nvPicPr>
          <p:cNvPr id="5" name="Content Placeholder 4">
            <a:extLst>
              <a:ext uri="{FF2B5EF4-FFF2-40B4-BE49-F238E27FC236}">
                <a16:creationId xmlns:a16="http://schemas.microsoft.com/office/drawing/2014/main" id="{F83E2B4E-9CD7-45E5-95AB-BD4791BB8BC2}"/>
              </a:ext>
            </a:extLst>
          </p:cNvPr>
          <p:cNvPicPr>
            <a:picLocks noGrp="1" noChangeAspect="1"/>
          </p:cNvPicPr>
          <p:nvPr>
            <p:ph idx="1"/>
          </p:nvPr>
        </p:nvPicPr>
        <p:blipFill>
          <a:blip r:embed="rId2"/>
          <a:stretch>
            <a:fillRect/>
          </a:stretch>
        </p:blipFill>
        <p:spPr>
          <a:xfrm>
            <a:off x="3063163" y="1889140"/>
            <a:ext cx="6065674" cy="4351338"/>
          </a:xfrm>
        </p:spPr>
      </p:pic>
      <p:pic>
        <p:nvPicPr>
          <p:cNvPr id="3" name="Picture 4" descr="https://fob.ng/wp-content/uploads/2022/09/image1-copy.png">
            <a:extLst>
              <a:ext uri="{FF2B5EF4-FFF2-40B4-BE49-F238E27FC236}">
                <a16:creationId xmlns:a16="http://schemas.microsoft.com/office/drawing/2014/main" id="{C1D11547-A4F3-46AB-F030-1FEDA64439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171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00C1-1A85-4F2A-A92B-CC86A65F6153}"/>
              </a:ext>
            </a:extLst>
          </p:cNvPr>
          <p:cNvSpPr>
            <a:spLocks noGrp="1"/>
          </p:cNvSpPr>
          <p:nvPr>
            <p:ph type="title"/>
          </p:nvPr>
        </p:nvSpPr>
        <p:spPr>
          <a:xfrm>
            <a:off x="838200" y="365125"/>
            <a:ext cx="10515600" cy="904875"/>
          </a:xfrm>
        </p:spPr>
        <p:txBody>
          <a:bodyPr/>
          <a:lstStyle/>
          <a:p>
            <a:pPr algn="ctr"/>
            <a:r>
              <a:rPr lang="en-US" b="1" dirty="0"/>
              <a:t>GPON EQUIPMENTS</a:t>
            </a:r>
          </a:p>
        </p:txBody>
      </p:sp>
      <p:pic>
        <p:nvPicPr>
          <p:cNvPr id="4" name="Content Placeholder 3">
            <a:extLst>
              <a:ext uri="{FF2B5EF4-FFF2-40B4-BE49-F238E27FC236}">
                <a16:creationId xmlns:a16="http://schemas.microsoft.com/office/drawing/2014/main" id="{9C3BCC6F-EFAA-40FB-B27A-7A15403FECE8}"/>
              </a:ext>
            </a:extLst>
          </p:cNvPr>
          <p:cNvPicPr>
            <a:picLocks noGrp="1" noChangeAspect="1"/>
          </p:cNvPicPr>
          <p:nvPr>
            <p:ph idx="1"/>
          </p:nvPr>
        </p:nvPicPr>
        <p:blipFill>
          <a:blip r:embed="rId2"/>
          <a:stretch>
            <a:fillRect/>
          </a:stretch>
        </p:blipFill>
        <p:spPr>
          <a:xfrm>
            <a:off x="3462337" y="2096294"/>
            <a:ext cx="5267325" cy="3810000"/>
          </a:xfrm>
          <a:prstGeom prst="rect">
            <a:avLst/>
          </a:prstGeom>
        </p:spPr>
      </p:pic>
      <p:pic>
        <p:nvPicPr>
          <p:cNvPr id="3" name="Picture 4" descr="https://fob.ng/wp-content/uploads/2022/09/image1-copy.png">
            <a:extLst>
              <a:ext uri="{FF2B5EF4-FFF2-40B4-BE49-F238E27FC236}">
                <a16:creationId xmlns:a16="http://schemas.microsoft.com/office/drawing/2014/main" id="{A7807B23-1BD5-29C2-661F-764310BEB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897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AA9AE-3550-498F-BE69-CECA48D79355}"/>
              </a:ext>
            </a:extLst>
          </p:cNvPr>
          <p:cNvSpPr>
            <a:spLocks noGrp="1"/>
          </p:cNvSpPr>
          <p:nvPr>
            <p:ph type="title"/>
          </p:nvPr>
        </p:nvSpPr>
        <p:spPr/>
        <p:txBody>
          <a:bodyPr/>
          <a:lstStyle/>
          <a:p>
            <a:pPr algn="ctr"/>
            <a:r>
              <a:rPr lang="en-US" b="1" dirty="0"/>
              <a:t>ONU / ONT</a:t>
            </a:r>
          </a:p>
        </p:txBody>
      </p:sp>
      <p:pic>
        <p:nvPicPr>
          <p:cNvPr id="4" name="Content Placeholder 3">
            <a:extLst>
              <a:ext uri="{FF2B5EF4-FFF2-40B4-BE49-F238E27FC236}">
                <a16:creationId xmlns:a16="http://schemas.microsoft.com/office/drawing/2014/main" id="{3A10113E-8EA9-4D1E-837D-2C5816D901AD}"/>
              </a:ext>
            </a:extLst>
          </p:cNvPr>
          <p:cNvPicPr>
            <a:picLocks noGrp="1" noChangeAspect="1"/>
          </p:cNvPicPr>
          <p:nvPr>
            <p:ph idx="1"/>
          </p:nvPr>
        </p:nvPicPr>
        <p:blipFill>
          <a:blip r:embed="rId2"/>
          <a:stretch>
            <a:fillRect/>
          </a:stretch>
        </p:blipFill>
        <p:spPr>
          <a:xfrm>
            <a:off x="3920331" y="1825625"/>
            <a:ext cx="4351338" cy="4351338"/>
          </a:xfrm>
          <a:prstGeom prst="rect">
            <a:avLst/>
          </a:prstGeom>
        </p:spPr>
      </p:pic>
      <p:pic>
        <p:nvPicPr>
          <p:cNvPr id="3" name="Picture 4" descr="https://fob.ng/wp-content/uploads/2022/09/image1-copy.png">
            <a:extLst>
              <a:ext uri="{FF2B5EF4-FFF2-40B4-BE49-F238E27FC236}">
                <a16:creationId xmlns:a16="http://schemas.microsoft.com/office/drawing/2014/main" id="{19240A59-052B-87DE-999D-354B2DAA71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602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CB908-9349-458B-9FA6-15613EE7603E}"/>
              </a:ext>
            </a:extLst>
          </p:cNvPr>
          <p:cNvSpPr>
            <a:spLocks noGrp="1"/>
          </p:cNvSpPr>
          <p:nvPr>
            <p:ph type="title"/>
          </p:nvPr>
        </p:nvSpPr>
        <p:spPr/>
        <p:txBody>
          <a:bodyPr/>
          <a:lstStyle/>
          <a:p>
            <a:pPr algn="ctr"/>
            <a:r>
              <a:rPr lang="en-US" dirty="0"/>
              <a:t>SPLITTER</a:t>
            </a:r>
          </a:p>
        </p:txBody>
      </p:sp>
      <p:pic>
        <p:nvPicPr>
          <p:cNvPr id="4" name="Content Placeholder 3">
            <a:extLst>
              <a:ext uri="{FF2B5EF4-FFF2-40B4-BE49-F238E27FC236}">
                <a16:creationId xmlns:a16="http://schemas.microsoft.com/office/drawing/2014/main" id="{A8BE4278-52D6-469A-A5F4-ABC7F31BEB78}"/>
              </a:ext>
            </a:extLst>
          </p:cNvPr>
          <p:cNvPicPr>
            <a:picLocks noGrp="1" noChangeAspect="1"/>
          </p:cNvPicPr>
          <p:nvPr>
            <p:ph idx="1"/>
          </p:nvPr>
        </p:nvPicPr>
        <p:blipFill>
          <a:blip r:embed="rId2"/>
          <a:stretch>
            <a:fillRect/>
          </a:stretch>
        </p:blipFill>
        <p:spPr>
          <a:xfrm>
            <a:off x="3657600" y="2377281"/>
            <a:ext cx="4876800" cy="3248025"/>
          </a:xfrm>
          <a:prstGeom prst="rect">
            <a:avLst/>
          </a:prstGeom>
        </p:spPr>
      </p:pic>
      <p:pic>
        <p:nvPicPr>
          <p:cNvPr id="3" name="Picture 4" descr="https://fob.ng/wp-content/uploads/2022/09/image1-copy.png">
            <a:extLst>
              <a:ext uri="{FF2B5EF4-FFF2-40B4-BE49-F238E27FC236}">
                <a16:creationId xmlns:a16="http://schemas.microsoft.com/office/drawing/2014/main" id="{54F35FDC-124F-558B-7F6B-ACD979E40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98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13CC0-4AEA-4401-BE83-DEA9B673DD68}"/>
              </a:ext>
            </a:extLst>
          </p:cNvPr>
          <p:cNvSpPr>
            <a:spLocks noGrp="1"/>
          </p:cNvSpPr>
          <p:nvPr>
            <p:ph type="title"/>
          </p:nvPr>
        </p:nvSpPr>
        <p:spPr/>
        <p:txBody>
          <a:bodyPr/>
          <a:lstStyle/>
          <a:p>
            <a:pPr algn="ctr"/>
            <a:r>
              <a:rPr lang="en-US" dirty="0"/>
              <a:t>AND SPLITTER BOX</a:t>
            </a:r>
          </a:p>
        </p:txBody>
      </p:sp>
      <p:pic>
        <p:nvPicPr>
          <p:cNvPr id="7" name="Content Placeholder 6">
            <a:extLst>
              <a:ext uri="{FF2B5EF4-FFF2-40B4-BE49-F238E27FC236}">
                <a16:creationId xmlns:a16="http://schemas.microsoft.com/office/drawing/2014/main" id="{030864CB-0AD7-461C-BE2E-9A5109873D60}"/>
              </a:ext>
            </a:extLst>
          </p:cNvPr>
          <p:cNvPicPr>
            <a:picLocks noGrp="1" noChangeAspect="1"/>
          </p:cNvPicPr>
          <p:nvPr>
            <p:ph idx="1"/>
          </p:nvPr>
        </p:nvPicPr>
        <p:blipFill>
          <a:blip r:embed="rId2"/>
          <a:stretch>
            <a:fillRect/>
          </a:stretch>
        </p:blipFill>
        <p:spPr>
          <a:xfrm>
            <a:off x="2921089" y="1825625"/>
            <a:ext cx="6349821" cy="4351338"/>
          </a:xfrm>
          <a:prstGeom prst="rect">
            <a:avLst/>
          </a:prstGeom>
        </p:spPr>
      </p:pic>
      <p:pic>
        <p:nvPicPr>
          <p:cNvPr id="3" name="Picture 4" descr="https://fob.ng/wp-content/uploads/2022/09/image1-copy.png">
            <a:extLst>
              <a:ext uri="{FF2B5EF4-FFF2-40B4-BE49-F238E27FC236}">
                <a16:creationId xmlns:a16="http://schemas.microsoft.com/office/drawing/2014/main" id="{6C0BC838-7967-9342-C4EB-58ED50A9E4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236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8C9E-E82E-43EF-9BEF-28848DE2E0A5}"/>
              </a:ext>
            </a:extLst>
          </p:cNvPr>
          <p:cNvSpPr>
            <a:spLocks noGrp="1"/>
          </p:cNvSpPr>
          <p:nvPr>
            <p:ph type="title"/>
          </p:nvPr>
        </p:nvSpPr>
        <p:spPr/>
        <p:txBody>
          <a:bodyPr/>
          <a:lstStyle/>
          <a:p>
            <a:pPr algn="ctr"/>
            <a:r>
              <a:rPr lang="en-US" b="1" dirty="0"/>
              <a:t>CABINET</a:t>
            </a:r>
          </a:p>
        </p:txBody>
      </p:sp>
      <p:pic>
        <p:nvPicPr>
          <p:cNvPr id="4" name="Content Placeholder 3">
            <a:extLst>
              <a:ext uri="{FF2B5EF4-FFF2-40B4-BE49-F238E27FC236}">
                <a16:creationId xmlns:a16="http://schemas.microsoft.com/office/drawing/2014/main" id="{548CEE25-21D9-4A14-9C11-F119157A3ACD}"/>
              </a:ext>
            </a:extLst>
          </p:cNvPr>
          <p:cNvPicPr>
            <a:picLocks noGrp="1" noChangeAspect="1"/>
          </p:cNvPicPr>
          <p:nvPr>
            <p:ph idx="1"/>
          </p:nvPr>
        </p:nvPicPr>
        <p:blipFill>
          <a:blip r:embed="rId2"/>
          <a:stretch>
            <a:fillRect/>
          </a:stretch>
        </p:blipFill>
        <p:spPr>
          <a:xfrm>
            <a:off x="4767262" y="2572544"/>
            <a:ext cx="2657475" cy="2857500"/>
          </a:xfrm>
          <a:prstGeom prst="rect">
            <a:avLst/>
          </a:prstGeom>
        </p:spPr>
      </p:pic>
      <p:pic>
        <p:nvPicPr>
          <p:cNvPr id="3" name="Picture 4" descr="https://fob.ng/wp-content/uploads/2022/09/image1-copy.png">
            <a:extLst>
              <a:ext uri="{FF2B5EF4-FFF2-40B4-BE49-F238E27FC236}">
                <a16:creationId xmlns:a16="http://schemas.microsoft.com/office/drawing/2014/main" id="{86D901C8-85AA-A484-B54A-0AADE5158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5442" y="122826"/>
            <a:ext cx="999346"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82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AAC6-2C42-4D96-99E8-A2730522EEF6}"/>
              </a:ext>
            </a:extLst>
          </p:cNvPr>
          <p:cNvSpPr>
            <a:spLocks noGrp="1"/>
          </p:cNvSpPr>
          <p:nvPr>
            <p:ph type="title"/>
          </p:nvPr>
        </p:nvSpPr>
        <p:spPr/>
        <p:txBody>
          <a:bodyPr/>
          <a:lstStyle/>
          <a:p>
            <a:pPr algn="ctr"/>
            <a:r>
              <a:rPr lang="en-US" dirty="0"/>
              <a:t>END</a:t>
            </a:r>
          </a:p>
        </p:txBody>
      </p:sp>
      <p:sp>
        <p:nvSpPr>
          <p:cNvPr id="3" name="Content Placeholder 2">
            <a:extLst>
              <a:ext uri="{FF2B5EF4-FFF2-40B4-BE49-F238E27FC236}">
                <a16:creationId xmlns:a16="http://schemas.microsoft.com/office/drawing/2014/main" id="{9FC3DECB-D6B2-4B60-A336-D3B21EAF1F8D}"/>
              </a:ext>
            </a:extLst>
          </p:cNvPr>
          <p:cNvSpPr>
            <a:spLocks noGrp="1"/>
          </p:cNvSpPr>
          <p:nvPr>
            <p:ph idx="1"/>
          </p:nvPr>
        </p:nvSpPr>
        <p:spPr/>
        <p:txBody>
          <a:bodyPr/>
          <a:lstStyle/>
          <a:p>
            <a:pPr algn="ctr"/>
            <a:r>
              <a:rPr lang="en-US"/>
              <a:t>THANK YOU</a:t>
            </a:r>
          </a:p>
        </p:txBody>
      </p:sp>
    </p:spTree>
    <p:extLst>
      <p:ext uri="{BB962C8B-B14F-4D97-AF65-F5344CB8AC3E}">
        <p14:creationId xmlns:p14="http://schemas.microsoft.com/office/powerpoint/2010/main" val="3132578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13905</TotalTime>
  <Words>944</Words>
  <Application>Microsoft Office PowerPoint</Application>
  <PresentationFormat>Widescreen</PresentationFormat>
  <Paragraphs>93</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arial</vt:lpstr>
      <vt:lpstr>Avenir Next LT Pro</vt:lpstr>
      <vt:lpstr>Calibri</vt:lpstr>
      <vt:lpstr>Calibri Light</vt:lpstr>
      <vt:lpstr>Cambria</vt:lpstr>
      <vt:lpstr>Symbol</vt:lpstr>
      <vt:lpstr>Times New Roman</vt:lpstr>
      <vt:lpstr>Office Theme</vt:lpstr>
      <vt:lpstr>PowerPoint Presentation</vt:lpstr>
      <vt:lpstr>PLANNING, DESIGN &amp; IMPLEMENTATION</vt:lpstr>
      <vt:lpstr>PROCESS FOR FTTH NETWORK PLANNING</vt:lpstr>
      <vt:lpstr>SURVEY</vt:lpstr>
      <vt:lpstr>Types of Survey</vt:lpstr>
      <vt:lpstr>FTTH SURVEY TOOLS</vt:lpstr>
      <vt:lpstr>PowerPoint Presentation</vt:lpstr>
      <vt:lpstr>DESIGN</vt:lpstr>
      <vt:lpstr>DESIGN TOOLS AND DOCUMENTATION</vt:lpstr>
      <vt:lpstr>Architecture Design of FTTH Network</vt:lpstr>
      <vt:lpstr>GPON TECHNOLOGY</vt:lpstr>
      <vt:lpstr>FTTH PLANNING</vt:lpstr>
      <vt:lpstr>NETWORK DESIGN TOPOLOGY</vt:lpstr>
      <vt:lpstr>TYPES OF FIBER OPTIC CABLE</vt:lpstr>
      <vt:lpstr>PowerPoint Presentation</vt:lpstr>
      <vt:lpstr>ACHITECTURAL DESIGN OF FTTH</vt:lpstr>
      <vt:lpstr>OUTSIDE PLANT </vt:lpstr>
      <vt:lpstr>SAMPLE OF DESIGN</vt:lpstr>
      <vt:lpstr>GPON EQUIPMENTS</vt:lpstr>
      <vt:lpstr>ONU / ONT</vt:lpstr>
      <vt:lpstr>SPLITTER</vt:lpstr>
      <vt:lpstr>AND SPLITTER BOX</vt:lpstr>
      <vt:lpstr>CABINET</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DESIGN &amp; IMPLEMENTATION</dc:title>
  <dc:creator>adeoyeisraelk@outlook.com</dc:creator>
  <cp:lastModifiedBy>Titilayo Odukoya</cp:lastModifiedBy>
  <cp:revision>11</cp:revision>
  <dcterms:created xsi:type="dcterms:W3CDTF">2021-10-14T09:24:25Z</dcterms:created>
  <dcterms:modified xsi:type="dcterms:W3CDTF">2025-07-10T13:11:40Z</dcterms:modified>
</cp:coreProperties>
</file>